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821" r:id="rId3"/>
    <p:sldId id="826" r:id="rId4"/>
    <p:sldId id="290" r:id="rId5"/>
    <p:sldId id="422" r:id="rId6"/>
    <p:sldId id="423" r:id="rId7"/>
    <p:sldId id="835" r:id="rId8"/>
    <p:sldId id="260" r:id="rId9"/>
    <p:sldId id="281" r:id="rId10"/>
    <p:sldId id="263" r:id="rId11"/>
    <p:sldId id="834" r:id="rId12"/>
    <p:sldId id="283" r:id="rId13"/>
    <p:sldId id="419" r:id="rId14"/>
    <p:sldId id="415" r:id="rId15"/>
    <p:sldId id="425" r:id="rId16"/>
    <p:sldId id="285" r:id="rId17"/>
    <p:sldId id="286" r:id="rId18"/>
    <p:sldId id="833" r:id="rId19"/>
    <p:sldId id="827" r:id="rId20"/>
    <p:sldId id="329" r:id="rId21"/>
    <p:sldId id="832" r:id="rId22"/>
    <p:sldId id="829" r:id="rId23"/>
    <p:sldId id="836" r:id="rId24"/>
    <p:sldId id="339" r:id="rId25"/>
    <p:sldId id="332" r:id="rId26"/>
    <p:sldId id="352" r:id="rId27"/>
    <p:sldId id="838" r:id="rId28"/>
    <p:sldId id="837" r:id="rId29"/>
    <p:sldId id="8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mponder@nanasp.org" TargetMode="External"/><Relationship Id="rId1" Type="http://schemas.openxmlformats.org/officeDocument/2006/relationships/hyperlink" Target="http://futureofcongregate.com/" TargetMode="Externa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hyperlink" Target="http://futureofcongregate.com/" TargetMode="External"/><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hyperlink" Target="mailto:mponder@nanasp.org" TargetMode="External"/><Relationship Id="rId5" Type="http://schemas.openxmlformats.org/officeDocument/2006/relationships/image" Target="../media/image29.svg"/><Relationship Id="rId4"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F73B8-07F1-4EFA-8317-A614AEC3ADB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8053C06-ED94-4583-8018-3037122874B2}">
      <dgm:prSet/>
      <dgm:spPr/>
      <dgm:t>
        <a:bodyPr/>
        <a:lstStyle/>
        <a:p>
          <a:pPr>
            <a:lnSpc>
              <a:spcPct val="100000"/>
            </a:lnSpc>
          </a:pPr>
          <a:r>
            <a:rPr lang="en-US"/>
            <a:t>Surprise medical billing</a:t>
          </a:r>
        </a:p>
      </dgm:t>
    </dgm:pt>
    <dgm:pt modelId="{28AC7CCF-FCB7-4AFE-8917-29142A2912E7}" type="parTrans" cxnId="{99D818CF-E8CE-45C2-AB34-2C94715CF3B5}">
      <dgm:prSet/>
      <dgm:spPr/>
      <dgm:t>
        <a:bodyPr/>
        <a:lstStyle/>
        <a:p>
          <a:endParaRPr lang="en-US"/>
        </a:p>
      </dgm:t>
    </dgm:pt>
    <dgm:pt modelId="{148B21CA-07C3-49B0-91DB-F3095F85F75B}" type="sibTrans" cxnId="{99D818CF-E8CE-45C2-AB34-2C94715CF3B5}">
      <dgm:prSet/>
      <dgm:spPr/>
      <dgm:t>
        <a:bodyPr/>
        <a:lstStyle/>
        <a:p>
          <a:endParaRPr lang="en-US"/>
        </a:p>
      </dgm:t>
    </dgm:pt>
    <dgm:pt modelId="{9CD90E14-DAC4-4C9E-B3B4-A0C088BB75CA}">
      <dgm:prSet/>
      <dgm:spPr/>
      <dgm:t>
        <a:bodyPr/>
        <a:lstStyle/>
        <a:p>
          <a:pPr>
            <a:lnSpc>
              <a:spcPct val="100000"/>
            </a:lnSpc>
          </a:pPr>
          <a:r>
            <a:rPr lang="en-US"/>
            <a:t>Gun control</a:t>
          </a:r>
        </a:p>
      </dgm:t>
    </dgm:pt>
    <dgm:pt modelId="{B1D146C7-A40C-4395-A188-F54BDED86473}" type="parTrans" cxnId="{25A44DE1-1656-49C9-9446-25118BFBF1CB}">
      <dgm:prSet/>
      <dgm:spPr/>
      <dgm:t>
        <a:bodyPr/>
        <a:lstStyle/>
        <a:p>
          <a:endParaRPr lang="en-US"/>
        </a:p>
      </dgm:t>
    </dgm:pt>
    <dgm:pt modelId="{F54E44CE-AF4C-4460-A069-5E37CEFC83F7}" type="sibTrans" cxnId="{25A44DE1-1656-49C9-9446-25118BFBF1CB}">
      <dgm:prSet/>
      <dgm:spPr/>
      <dgm:t>
        <a:bodyPr/>
        <a:lstStyle/>
        <a:p>
          <a:endParaRPr lang="en-US"/>
        </a:p>
      </dgm:t>
    </dgm:pt>
    <dgm:pt modelId="{796EFDA2-50AD-42BF-A4B0-963D56441366}">
      <dgm:prSet/>
      <dgm:spPr/>
      <dgm:t>
        <a:bodyPr/>
        <a:lstStyle/>
        <a:p>
          <a:pPr>
            <a:lnSpc>
              <a:spcPct val="100000"/>
            </a:lnSpc>
          </a:pPr>
          <a:r>
            <a:rPr lang="en-US"/>
            <a:t>In short, we’re in the world of the unknown</a:t>
          </a:r>
        </a:p>
      </dgm:t>
    </dgm:pt>
    <dgm:pt modelId="{BA5BD9BF-1EC7-4252-9B58-E0FA130E8870}" type="parTrans" cxnId="{5D7C768D-AC56-4EA5-B566-10799DCCA4AD}">
      <dgm:prSet/>
      <dgm:spPr/>
      <dgm:t>
        <a:bodyPr/>
        <a:lstStyle/>
        <a:p>
          <a:endParaRPr lang="en-US"/>
        </a:p>
      </dgm:t>
    </dgm:pt>
    <dgm:pt modelId="{938608F8-3A6C-470D-9645-908F722423B6}" type="sibTrans" cxnId="{5D7C768D-AC56-4EA5-B566-10799DCCA4AD}">
      <dgm:prSet/>
      <dgm:spPr/>
      <dgm:t>
        <a:bodyPr/>
        <a:lstStyle/>
        <a:p>
          <a:endParaRPr lang="en-US"/>
        </a:p>
      </dgm:t>
    </dgm:pt>
    <dgm:pt modelId="{AAEB0910-9DB8-465C-9D45-880C24AFC48D}" type="pres">
      <dgm:prSet presAssocID="{785F73B8-07F1-4EFA-8317-A614AEC3ADBB}" presName="root" presStyleCnt="0">
        <dgm:presLayoutVars>
          <dgm:dir/>
          <dgm:resizeHandles val="exact"/>
        </dgm:presLayoutVars>
      </dgm:prSet>
      <dgm:spPr/>
    </dgm:pt>
    <dgm:pt modelId="{5D24A4D5-34C7-4E0E-B58A-C357226A8C4D}" type="pres">
      <dgm:prSet presAssocID="{B8053C06-ED94-4583-8018-3037122874B2}" presName="compNode" presStyleCnt="0"/>
      <dgm:spPr/>
    </dgm:pt>
    <dgm:pt modelId="{DFBA686A-FAFA-4A42-8A59-E35D637014F0}" type="pres">
      <dgm:prSet presAssocID="{B8053C06-ED94-4583-8018-3037122874B2}" presName="bgRect" presStyleLbl="bgShp" presStyleIdx="0" presStyleCnt="3"/>
      <dgm:spPr/>
    </dgm:pt>
    <dgm:pt modelId="{D9E86B3E-A9FE-4FA2-9CE7-8AA4E5699519}" type="pres">
      <dgm:prSet presAssocID="{B8053C06-ED94-4583-8018-3037122874B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18D00ACD-A01A-405E-859F-4F02F9D2DC1A}" type="pres">
      <dgm:prSet presAssocID="{B8053C06-ED94-4583-8018-3037122874B2}" presName="spaceRect" presStyleCnt="0"/>
      <dgm:spPr/>
    </dgm:pt>
    <dgm:pt modelId="{D921737E-F497-4E56-9A84-0802ADE1ECAE}" type="pres">
      <dgm:prSet presAssocID="{B8053C06-ED94-4583-8018-3037122874B2}" presName="parTx" presStyleLbl="revTx" presStyleIdx="0" presStyleCnt="3">
        <dgm:presLayoutVars>
          <dgm:chMax val="0"/>
          <dgm:chPref val="0"/>
        </dgm:presLayoutVars>
      </dgm:prSet>
      <dgm:spPr/>
    </dgm:pt>
    <dgm:pt modelId="{25DFBBB4-754B-4593-A53B-63612EABA6E3}" type="pres">
      <dgm:prSet presAssocID="{148B21CA-07C3-49B0-91DB-F3095F85F75B}" presName="sibTrans" presStyleCnt="0"/>
      <dgm:spPr/>
    </dgm:pt>
    <dgm:pt modelId="{DE8667B8-21BF-4770-8262-3196B1843A23}" type="pres">
      <dgm:prSet presAssocID="{9CD90E14-DAC4-4C9E-B3B4-A0C088BB75CA}" presName="compNode" presStyleCnt="0"/>
      <dgm:spPr/>
    </dgm:pt>
    <dgm:pt modelId="{49C467C6-8D6E-4892-8A53-E303E87A249A}" type="pres">
      <dgm:prSet presAssocID="{9CD90E14-DAC4-4C9E-B3B4-A0C088BB75CA}" presName="bgRect" presStyleLbl="bgShp" presStyleIdx="1" presStyleCnt="3"/>
      <dgm:spPr/>
    </dgm:pt>
    <dgm:pt modelId="{CADF1440-AD52-4C19-867F-863FB5858C43}" type="pres">
      <dgm:prSet presAssocID="{9CD90E14-DAC4-4C9E-B3B4-A0C088BB75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ren"/>
        </a:ext>
      </dgm:extLst>
    </dgm:pt>
    <dgm:pt modelId="{58AFB824-05FD-409F-82BE-C4E7538D7B14}" type="pres">
      <dgm:prSet presAssocID="{9CD90E14-DAC4-4C9E-B3B4-A0C088BB75CA}" presName="spaceRect" presStyleCnt="0"/>
      <dgm:spPr/>
    </dgm:pt>
    <dgm:pt modelId="{902F50DC-EA9B-4EFC-8A36-EA8E0FB5F52B}" type="pres">
      <dgm:prSet presAssocID="{9CD90E14-DAC4-4C9E-B3B4-A0C088BB75CA}" presName="parTx" presStyleLbl="revTx" presStyleIdx="1" presStyleCnt="3">
        <dgm:presLayoutVars>
          <dgm:chMax val="0"/>
          <dgm:chPref val="0"/>
        </dgm:presLayoutVars>
      </dgm:prSet>
      <dgm:spPr/>
    </dgm:pt>
    <dgm:pt modelId="{4BAF340B-D28F-4179-B58E-3AEB66E7C2D0}" type="pres">
      <dgm:prSet presAssocID="{F54E44CE-AF4C-4460-A069-5E37CEFC83F7}" presName="sibTrans" presStyleCnt="0"/>
      <dgm:spPr/>
    </dgm:pt>
    <dgm:pt modelId="{626ABF5D-91BE-4F81-B1C9-350EA614EB08}" type="pres">
      <dgm:prSet presAssocID="{796EFDA2-50AD-42BF-A4B0-963D56441366}" presName="compNode" presStyleCnt="0"/>
      <dgm:spPr/>
    </dgm:pt>
    <dgm:pt modelId="{59653A1F-4AED-4310-ABF6-2CB8403B74A8}" type="pres">
      <dgm:prSet presAssocID="{796EFDA2-50AD-42BF-A4B0-963D56441366}" presName="bgRect" presStyleLbl="bgShp" presStyleIdx="2" presStyleCnt="3"/>
      <dgm:spPr/>
    </dgm:pt>
    <dgm:pt modelId="{6EC537B7-7D6A-456F-AC5D-7B4BE65B42F4}" type="pres">
      <dgm:prSet presAssocID="{796EFDA2-50AD-42BF-A4B0-963D564413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Question mark"/>
        </a:ext>
      </dgm:extLst>
    </dgm:pt>
    <dgm:pt modelId="{C10629B6-7432-42CD-A774-77B8EAEEDD0D}" type="pres">
      <dgm:prSet presAssocID="{796EFDA2-50AD-42BF-A4B0-963D56441366}" presName="spaceRect" presStyleCnt="0"/>
      <dgm:spPr/>
    </dgm:pt>
    <dgm:pt modelId="{157C4E2A-FE13-4EB1-9768-735F130A6875}" type="pres">
      <dgm:prSet presAssocID="{796EFDA2-50AD-42BF-A4B0-963D56441366}" presName="parTx" presStyleLbl="revTx" presStyleIdx="2" presStyleCnt="3">
        <dgm:presLayoutVars>
          <dgm:chMax val="0"/>
          <dgm:chPref val="0"/>
        </dgm:presLayoutVars>
      </dgm:prSet>
      <dgm:spPr/>
    </dgm:pt>
  </dgm:ptLst>
  <dgm:cxnLst>
    <dgm:cxn modelId="{AA35D950-04FE-4687-8CCD-990985B649AF}" type="presOf" srcId="{9CD90E14-DAC4-4C9E-B3B4-A0C088BB75CA}" destId="{902F50DC-EA9B-4EFC-8A36-EA8E0FB5F52B}" srcOrd="0" destOrd="0" presId="urn:microsoft.com/office/officeart/2018/2/layout/IconVerticalSolidList"/>
    <dgm:cxn modelId="{5D7C768D-AC56-4EA5-B566-10799DCCA4AD}" srcId="{785F73B8-07F1-4EFA-8317-A614AEC3ADBB}" destId="{796EFDA2-50AD-42BF-A4B0-963D56441366}" srcOrd="2" destOrd="0" parTransId="{BA5BD9BF-1EC7-4252-9B58-E0FA130E8870}" sibTransId="{938608F8-3A6C-470D-9645-908F722423B6}"/>
    <dgm:cxn modelId="{CABC64B4-E52E-437A-9184-EC5E46632A69}" type="presOf" srcId="{796EFDA2-50AD-42BF-A4B0-963D56441366}" destId="{157C4E2A-FE13-4EB1-9768-735F130A6875}" srcOrd="0" destOrd="0" presId="urn:microsoft.com/office/officeart/2018/2/layout/IconVerticalSolidList"/>
    <dgm:cxn modelId="{99D818CF-E8CE-45C2-AB34-2C94715CF3B5}" srcId="{785F73B8-07F1-4EFA-8317-A614AEC3ADBB}" destId="{B8053C06-ED94-4583-8018-3037122874B2}" srcOrd="0" destOrd="0" parTransId="{28AC7CCF-FCB7-4AFE-8917-29142A2912E7}" sibTransId="{148B21CA-07C3-49B0-91DB-F3095F85F75B}"/>
    <dgm:cxn modelId="{6574B8CF-4452-4B19-A9E8-F73A2210D31D}" type="presOf" srcId="{785F73B8-07F1-4EFA-8317-A614AEC3ADBB}" destId="{AAEB0910-9DB8-465C-9D45-880C24AFC48D}" srcOrd="0" destOrd="0" presId="urn:microsoft.com/office/officeart/2018/2/layout/IconVerticalSolidList"/>
    <dgm:cxn modelId="{25A44DE1-1656-49C9-9446-25118BFBF1CB}" srcId="{785F73B8-07F1-4EFA-8317-A614AEC3ADBB}" destId="{9CD90E14-DAC4-4C9E-B3B4-A0C088BB75CA}" srcOrd="1" destOrd="0" parTransId="{B1D146C7-A40C-4395-A188-F54BDED86473}" sibTransId="{F54E44CE-AF4C-4460-A069-5E37CEFC83F7}"/>
    <dgm:cxn modelId="{EDAFDDE9-B482-4CF9-BB8D-174B987B6985}" type="presOf" srcId="{B8053C06-ED94-4583-8018-3037122874B2}" destId="{D921737E-F497-4E56-9A84-0802ADE1ECAE}" srcOrd="0" destOrd="0" presId="urn:microsoft.com/office/officeart/2018/2/layout/IconVerticalSolidList"/>
    <dgm:cxn modelId="{B4BEE9AD-FBFB-4AC1-9D43-7C868973E31A}" type="presParOf" srcId="{AAEB0910-9DB8-465C-9D45-880C24AFC48D}" destId="{5D24A4D5-34C7-4E0E-B58A-C357226A8C4D}" srcOrd="0" destOrd="0" presId="urn:microsoft.com/office/officeart/2018/2/layout/IconVerticalSolidList"/>
    <dgm:cxn modelId="{A18CA9B3-B8F2-433C-8ADC-9A05E0B92F21}" type="presParOf" srcId="{5D24A4D5-34C7-4E0E-B58A-C357226A8C4D}" destId="{DFBA686A-FAFA-4A42-8A59-E35D637014F0}" srcOrd="0" destOrd="0" presId="urn:microsoft.com/office/officeart/2018/2/layout/IconVerticalSolidList"/>
    <dgm:cxn modelId="{52A29036-DC83-4153-9D4F-70993DF54C59}" type="presParOf" srcId="{5D24A4D5-34C7-4E0E-B58A-C357226A8C4D}" destId="{D9E86B3E-A9FE-4FA2-9CE7-8AA4E5699519}" srcOrd="1" destOrd="0" presId="urn:microsoft.com/office/officeart/2018/2/layout/IconVerticalSolidList"/>
    <dgm:cxn modelId="{51C91062-367A-40EC-BA36-199248A1EFF5}" type="presParOf" srcId="{5D24A4D5-34C7-4E0E-B58A-C357226A8C4D}" destId="{18D00ACD-A01A-405E-859F-4F02F9D2DC1A}" srcOrd="2" destOrd="0" presId="urn:microsoft.com/office/officeart/2018/2/layout/IconVerticalSolidList"/>
    <dgm:cxn modelId="{0398156E-F075-4196-BCB5-688DDE679034}" type="presParOf" srcId="{5D24A4D5-34C7-4E0E-B58A-C357226A8C4D}" destId="{D921737E-F497-4E56-9A84-0802ADE1ECAE}" srcOrd="3" destOrd="0" presId="urn:microsoft.com/office/officeart/2018/2/layout/IconVerticalSolidList"/>
    <dgm:cxn modelId="{5656A8F5-B322-42CE-8CEF-A4DD82FC4432}" type="presParOf" srcId="{AAEB0910-9DB8-465C-9D45-880C24AFC48D}" destId="{25DFBBB4-754B-4593-A53B-63612EABA6E3}" srcOrd="1" destOrd="0" presId="urn:microsoft.com/office/officeart/2018/2/layout/IconVerticalSolidList"/>
    <dgm:cxn modelId="{7F3F1A23-876A-489C-897B-A73EDE5D8CC3}" type="presParOf" srcId="{AAEB0910-9DB8-465C-9D45-880C24AFC48D}" destId="{DE8667B8-21BF-4770-8262-3196B1843A23}" srcOrd="2" destOrd="0" presId="urn:microsoft.com/office/officeart/2018/2/layout/IconVerticalSolidList"/>
    <dgm:cxn modelId="{197A7F4A-26F3-4416-8DFD-D804F23A6AA0}" type="presParOf" srcId="{DE8667B8-21BF-4770-8262-3196B1843A23}" destId="{49C467C6-8D6E-4892-8A53-E303E87A249A}" srcOrd="0" destOrd="0" presId="urn:microsoft.com/office/officeart/2018/2/layout/IconVerticalSolidList"/>
    <dgm:cxn modelId="{D6BD41A1-2268-4800-ACA5-346F0FC06AF1}" type="presParOf" srcId="{DE8667B8-21BF-4770-8262-3196B1843A23}" destId="{CADF1440-AD52-4C19-867F-863FB5858C43}" srcOrd="1" destOrd="0" presId="urn:microsoft.com/office/officeart/2018/2/layout/IconVerticalSolidList"/>
    <dgm:cxn modelId="{22EB7B97-FAA6-45F9-AAD7-79D04EFD30B4}" type="presParOf" srcId="{DE8667B8-21BF-4770-8262-3196B1843A23}" destId="{58AFB824-05FD-409F-82BE-C4E7538D7B14}" srcOrd="2" destOrd="0" presId="urn:microsoft.com/office/officeart/2018/2/layout/IconVerticalSolidList"/>
    <dgm:cxn modelId="{B9AC2EAD-3614-49A1-98F9-2E6B218F684D}" type="presParOf" srcId="{DE8667B8-21BF-4770-8262-3196B1843A23}" destId="{902F50DC-EA9B-4EFC-8A36-EA8E0FB5F52B}" srcOrd="3" destOrd="0" presId="urn:microsoft.com/office/officeart/2018/2/layout/IconVerticalSolidList"/>
    <dgm:cxn modelId="{5C0E4149-9A06-4563-957F-4D4200FF1193}" type="presParOf" srcId="{AAEB0910-9DB8-465C-9D45-880C24AFC48D}" destId="{4BAF340B-D28F-4179-B58E-3AEB66E7C2D0}" srcOrd="3" destOrd="0" presId="urn:microsoft.com/office/officeart/2018/2/layout/IconVerticalSolidList"/>
    <dgm:cxn modelId="{71B55E17-FBEE-4179-AFAC-BC0B4B5B48CA}" type="presParOf" srcId="{AAEB0910-9DB8-465C-9D45-880C24AFC48D}" destId="{626ABF5D-91BE-4F81-B1C9-350EA614EB08}" srcOrd="4" destOrd="0" presId="urn:microsoft.com/office/officeart/2018/2/layout/IconVerticalSolidList"/>
    <dgm:cxn modelId="{90300213-5506-4EFC-8B73-E3613F462D15}" type="presParOf" srcId="{626ABF5D-91BE-4F81-B1C9-350EA614EB08}" destId="{59653A1F-4AED-4310-ABF6-2CB8403B74A8}" srcOrd="0" destOrd="0" presId="urn:microsoft.com/office/officeart/2018/2/layout/IconVerticalSolidList"/>
    <dgm:cxn modelId="{D6B595D2-BC9B-4EB9-B409-8B919385C39A}" type="presParOf" srcId="{626ABF5D-91BE-4F81-B1C9-350EA614EB08}" destId="{6EC537B7-7D6A-456F-AC5D-7B4BE65B42F4}" srcOrd="1" destOrd="0" presId="urn:microsoft.com/office/officeart/2018/2/layout/IconVerticalSolidList"/>
    <dgm:cxn modelId="{AA79BB0F-36E8-4EEA-AB14-354326704734}" type="presParOf" srcId="{626ABF5D-91BE-4F81-B1C9-350EA614EB08}" destId="{C10629B6-7432-42CD-A774-77B8EAEEDD0D}" srcOrd="2" destOrd="0" presId="urn:microsoft.com/office/officeart/2018/2/layout/IconVerticalSolidList"/>
    <dgm:cxn modelId="{84C8C935-EFCF-4D4F-85E2-5F817F7F3A6F}" type="presParOf" srcId="{626ABF5D-91BE-4F81-B1C9-350EA614EB08}" destId="{157C4E2A-FE13-4EB1-9768-735F130A68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5C65E6-B6F6-4D27-965C-E2B830A4D0BF}"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6B329F5B-4D8C-45DF-8B76-2A48506BACE7}">
      <dgm:prSet/>
      <dgm:spPr/>
      <dgm:t>
        <a:bodyPr/>
        <a:lstStyle/>
        <a:p>
          <a:r>
            <a:rPr lang="en-US" dirty="0"/>
            <a:t>Up to 50 percent of older adults living in community settings (not in long-term care facilities) may be malnourished</a:t>
          </a:r>
        </a:p>
      </dgm:t>
    </dgm:pt>
    <dgm:pt modelId="{D673B97B-A04F-4002-929C-275D47671193}" type="parTrans" cxnId="{E9DCC8A4-D00E-439F-8666-27C4201C29A1}">
      <dgm:prSet/>
      <dgm:spPr/>
      <dgm:t>
        <a:bodyPr/>
        <a:lstStyle/>
        <a:p>
          <a:endParaRPr lang="en-US"/>
        </a:p>
      </dgm:t>
    </dgm:pt>
    <dgm:pt modelId="{EEC4F9B4-C7D8-4B16-989A-73FBB19D5F6E}" type="sibTrans" cxnId="{E9DCC8A4-D00E-439F-8666-27C4201C29A1}">
      <dgm:prSet/>
      <dgm:spPr/>
      <dgm:t>
        <a:bodyPr/>
        <a:lstStyle/>
        <a:p>
          <a:endParaRPr lang="en-US"/>
        </a:p>
      </dgm:t>
    </dgm:pt>
    <dgm:pt modelId="{9735A28C-450C-47E4-BE3D-84DB2C5A1B55}">
      <dgm:prSet/>
      <dgm:spPr/>
      <dgm:t>
        <a:bodyPr/>
        <a:lstStyle/>
        <a:p>
          <a:r>
            <a:rPr lang="en-US"/>
            <a:t>Patients who are malnourished while in the hospital have a greater risk of complications, which is associated with up to a 300 percent increase in costs.</a:t>
          </a:r>
        </a:p>
      </dgm:t>
    </dgm:pt>
    <dgm:pt modelId="{14365CDE-F570-46FE-97FD-C5603DAC81AF}" type="parTrans" cxnId="{9BCF256F-B486-4DB1-B7EA-9FE1734EBD7B}">
      <dgm:prSet/>
      <dgm:spPr/>
      <dgm:t>
        <a:bodyPr/>
        <a:lstStyle/>
        <a:p>
          <a:endParaRPr lang="en-US"/>
        </a:p>
      </dgm:t>
    </dgm:pt>
    <dgm:pt modelId="{DCEB1985-0068-4269-B38C-1A97A4FCD6B1}" type="sibTrans" cxnId="{9BCF256F-B486-4DB1-B7EA-9FE1734EBD7B}">
      <dgm:prSet/>
      <dgm:spPr/>
      <dgm:t>
        <a:bodyPr/>
        <a:lstStyle/>
        <a:p>
          <a:endParaRPr lang="en-US"/>
        </a:p>
      </dgm:t>
    </dgm:pt>
    <dgm:pt modelId="{B686F2FB-D051-4524-93C2-4B8E4E040EF7}">
      <dgm:prSet/>
      <dgm:spPr/>
      <dgm:t>
        <a:bodyPr/>
        <a:lstStyle/>
        <a:p>
          <a:r>
            <a:rPr lang="en-US"/>
            <a:t>Patients with malnutrition may also experience longer hospital lengths of stays, up by 4 to 6 days</a:t>
          </a:r>
        </a:p>
      </dgm:t>
    </dgm:pt>
    <dgm:pt modelId="{C53B1E21-4C79-4D57-A265-A4068A4B96D9}" type="parTrans" cxnId="{D81BB59F-B421-425D-8B55-0D1F531B7D35}">
      <dgm:prSet/>
      <dgm:spPr/>
      <dgm:t>
        <a:bodyPr/>
        <a:lstStyle/>
        <a:p>
          <a:endParaRPr lang="en-US"/>
        </a:p>
      </dgm:t>
    </dgm:pt>
    <dgm:pt modelId="{0E3B5CC7-D001-465F-BBAA-7B3AC87722FA}" type="sibTrans" cxnId="{D81BB59F-B421-425D-8B55-0D1F531B7D35}">
      <dgm:prSet/>
      <dgm:spPr/>
      <dgm:t>
        <a:bodyPr/>
        <a:lstStyle/>
        <a:p>
          <a:endParaRPr lang="en-US"/>
        </a:p>
      </dgm:t>
    </dgm:pt>
    <dgm:pt modelId="{C2C4C12A-5DBE-43AE-A00D-832BB22D2911}">
      <dgm:prSet/>
      <dgm:spPr/>
      <dgm:t>
        <a:bodyPr/>
        <a:lstStyle/>
        <a:p>
          <a:r>
            <a:rPr lang="en-US" dirty="0"/>
            <a:t>New York spends over $1 billion on disease-associated malnutrition costs every year</a:t>
          </a:r>
        </a:p>
      </dgm:t>
    </dgm:pt>
    <dgm:pt modelId="{F03F54A8-01A8-418C-8195-C2BAC865FB02}" type="parTrans" cxnId="{5D257E44-0634-428D-8081-763AD1BCA509}">
      <dgm:prSet/>
      <dgm:spPr/>
      <dgm:t>
        <a:bodyPr/>
        <a:lstStyle/>
        <a:p>
          <a:endParaRPr lang="en-US"/>
        </a:p>
      </dgm:t>
    </dgm:pt>
    <dgm:pt modelId="{48025FB5-D597-4536-807C-A382872E6B18}" type="sibTrans" cxnId="{5D257E44-0634-428D-8081-763AD1BCA509}">
      <dgm:prSet/>
      <dgm:spPr/>
      <dgm:t>
        <a:bodyPr/>
        <a:lstStyle/>
        <a:p>
          <a:endParaRPr lang="en-US"/>
        </a:p>
      </dgm:t>
    </dgm:pt>
    <dgm:pt modelId="{1173FEB2-E1D4-4CE8-A0C1-BCE719BC7D1A}">
      <dgm:prSet/>
      <dgm:spPr/>
      <dgm:t>
        <a:bodyPr/>
        <a:lstStyle/>
        <a:p>
          <a:r>
            <a:rPr lang="en-US" dirty="0"/>
            <a:t>Food insecurity contributes to malnutrition—this is why the SNAP changes are so dangerous</a:t>
          </a:r>
        </a:p>
      </dgm:t>
    </dgm:pt>
    <dgm:pt modelId="{0F003AAE-A54F-4572-806A-48DE6ADFE298}" type="parTrans" cxnId="{AB59C343-FD88-4AD3-BCB9-671668EC0BF5}">
      <dgm:prSet/>
      <dgm:spPr/>
      <dgm:t>
        <a:bodyPr/>
        <a:lstStyle/>
        <a:p>
          <a:endParaRPr lang="en-US"/>
        </a:p>
      </dgm:t>
    </dgm:pt>
    <dgm:pt modelId="{A31671C2-6990-4BC3-BDD4-4E0DBAC6B985}" type="sibTrans" cxnId="{AB59C343-FD88-4AD3-BCB9-671668EC0BF5}">
      <dgm:prSet/>
      <dgm:spPr/>
      <dgm:t>
        <a:bodyPr/>
        <a:lstStyle/>
        <a:p>
          <a:endParaRPr lang="en-US"/>
        </a:p>
      </dgm:t>
    </dgm:pt>
    <dgm:pt modelId="{DB4F276C-A3E3-4B54-87E5-60924E7C1EE6}" type="pres">
      <dgm:prSet presAssocID="{CD5C65E6-B6F6-4D27-965C-E2B830A4D0BF}" presName="vert0" presStyleCnt="0">
        <dgm:presLayoutVars>
          <dgm:dir/>
          <dgm:animOne val="branch"/>
          <dgm:animLvl val="lvl"/>
        </dgm:presLayoutVars>
      </dgm:prSet>
      <dgm:spPr/>
    </dgm:pt>
    <dgm:pt modelId="{A68F8A2A-5F71-4AE0-B9CB-E2D1A9F584C8}" type="pres">
      <dgm:prSet presAssocID="{1173FEB2-E1D4-4CE8-A0C1-BCE719BC7D1A}" presName="thickLine" presStyleLbl="alignNode1" presStyleIdx="0" presStyleCnt="5"/>
      <dgm:spPr/>
    </dgm:pt>
    <dgm:pt modelId="{B5607ABC-C1AE-4713-BADE-9109D320B4FE}" type="pres">
      <dgm:prSet presAssocID="{1173FEB2-E1D4-4CE8-A0C1-BCE719BC7D1A}" presName="horz1" presStyleCnt="0"/>
      <dgm:spPr/>
    </dgm:pt>
    <dgm:pt modelId="{C37D9B2B-7B22-4FC8-9478-A7130310636F}" type="pres">
      <dgm:prSet presAssocID="{1173FEB2-E1D4-4CE8-A0C1-BCE719BC7D1A}" presName="tx1" presStyleLbl="revTx" presStyleIdx="0" presStyleCnt="5"/>
      <dgm:spPr/>
    </dgm:pt>
    <dgm:pt modelId="{EC5CBF3A-3128-4E96-AFCE-4B2B0B89E47B}" type="pres">
      <dgm:prSet presAssocID="{1173FEB2-E1D4-4CE8-A0C1-BCE719BC7D1A}" presName="vert1" presStyleCnt="0"/>
      <dgm:spPr/>
    </dgm:pt>
    <dgm:pt modelId="{0880B02E-8FD9-4049-A770-C438D0AAF540}" type="pres">
      <dgm:prSet presAssocID="{6B329F5B-4D8C-45DF-8B76-2A48506BACE7}" presName="thickLine" presStyleLbl="alignNode1" presStyleIdx="1" presStyleCnt="5"/>
      <dgm:spPr/>
    </dgm:pt>
    <dgm:pt modelId="{5C7DB8BB-E973-4D66-9B1B-E37261ED0793}" type="pres">
      <dgm:prSet presAssocID="{6B329F5B-4D8C-45DF-8B76-2A48506BACE7}" presName="horz1" presStyleCnt="0"/>
      <dgm:spPr/>
    </dgm:pt>
    <dgm:pt modelId="{50747104-BBD4-4F9B-A669-24AA6A075775}" type="pres">
      <dgm:prSet presAssocID="{6B329F5B-4D8C-45DF-8B76-2A48506BACE7}" presName="tx1" presStyleLbl="revTx" presStyleIdx="1" presStyleCnt="5"/>
      <dgm:spPr/>
    </dgm:pt>
    <dgm:pt modelId="{531EB546-AB5B-4453-83BA-D6E555E69EB7}" type="pres">
      <dgm:prSet presAssocID="{6B329F5B-4D8C-45DF-8B76-2A48506BACE7}" presName="vert1" presStyleCnt="0"/>
      <dgm:spPr/>
    </dgm:pt>
    <dgm:pt modelId="{39124092-3A60-4D60-B704-F35E4326198D}" type="pres">
      <dgm:prSet presAssocID="{9735A28C-450C-47E4-BE3D-84DB2C5A1B55}" presName="thickLine" presStyleLbl="alignNode1" presStyleIdx="2" presStyleCnt="5"/>
      <dgm:spPr/>
    </dgm:pt>
    <dgm:pt modelId="{55767407-BE1F-4162-98EC-C669F471E14C}" type="pres">
      <dgm:prSet presAssocID="{9735A28C-450C-47E4-BE3D-84DB2C5A1B55}" presName="horz1" presStyleCnt="0"/>
      <dgm:spPr/>
    </dgm:pt>
    <dgm:pt modelId="{91BC1854-6246-4C99-89DB-1C2A7541E395}" type="pres">
      <dgm:prSet presAssocID="{9735A28C-450C-47E4-BE3D-84DB2C5A1B55}" presName="tx1" presStyleLbl="revTx" presStyleIdx="2" presStyleCnt="5"/>
      <dgm:spPr/>
    </dgm:pt>
    <dgm:pt modelId="{78A7FDC1-617F-49F0-953D-4F5F0A45604C}" type="pres">
      <dgm:prSet presAssocID="{9735A28C-450C-47E4-BE3D-84DB2C5A1B55}" presName="vert1" presStyleCnt="0"/>
      <dgm:spPr/>
    </dgm:pt>
    <dgm:pt modelId="{FEDA3C6D-CC22-443A-8774-248C2179EF56}" type="pres">
      <dgm:prSet presAssocID="{B686F2FB-D051-4524-93C2-4B8E4E040EF7}" presName="thickLine" presStyleLbl="alignNode1" presStyleIdx="3" presStyleCnt="5"/>
      <dgm:spPr/>
    </dgm:pt>
    <dgm:pt modelId="{48E92A3E-D36E-444F-9B37-1F1331649889}" type="pres">
      <dgm:prSet presAssocID="{B686F2FB-D051-4524-93C2-4B8E4E040EF7}" presName="horz1" presStyleCnt="0"/>
      <dgm:spPr/>
    </dgm:pt>
    <dgm:pt modelId="{8581447B-B21F-4D66-81AF-269A8149061E}" type="pres">
      <dgm:prSet presAssocID="{B686F2FB-D051-4524-93C2-4B8E4E040EF7}" presName="tx1" presStyleLbl="revTx" presStyleIdx="3" presStyleCnt="5"/>
      <dgm:spPr/>
    </dgm:pt>
    <dgm:pt modelId="{43BA5295-AFBB-4DB5-B184-0469D6D85D04}" type="pres">
      <dgm:prSet presAssocID="{B686F2FB-D051-4524-93C2-4B8E4E040EF7}" presName="vert1" presStyleCnt="0"/>
      <dgm:spPr/>
    </dgm:pt>
    <dgm:pt modelId="{8775001D-DAA1-4C8F-9FC3-BDCE7A89B48A}" type="pres">
      <dgm:prSet presAssocID="{C2C4C12A-5DBE-43AE-A00D-832BB22D2911}" presName="thickLine" presStyleLbl="alignNode1" presStyleIdx="4" presStyleCnt="5"/>
      <dgm:spPr/>
    </dgm:pt>
    <dgm:pt modelId="{5C798BA2-D3D2-426B-B70E-33DCFFE99FD0}" type="pres">
      <dgm:prSet presAssocID="{C2C4C12A-5DBE-43AE-A00D-832BB22D2911}" presName="horz1" presStyleCnt="0"/>
      <dgm:spPr/>
    </dgm:pt>
    <dgm:pt modelId="{AC6DC493-13AF-45BF-AE2C-1C2CA6481263}" type="pres">
      <dgm:prSet presAssocID="{C2C4C12A-5DBE-43AE-A00D-832BB22D2911}" presName="tx1" presStyleLbl="revTx" presStyleIdx="4" presStyleCnt="5"/>
      <dgm:spPr/>
    </dgm:pt>
    <dgm:pt modelId="{FD7DBBF6-547E-4A5A-92DB-D6E9FF1B5F85}" type="pres">
      <dgm:prSet presAssocID="{C2C4C12A-5DBE-43AE-A00D-832BB22D2911}" presName="vert1" presStyleCnt="0"/>
      <dgm:spPr/>
    </dgm:pt>
  </dgm:ptLst>
  <dgm:cxnLst>
    <dgm:cxn modelId="{A7665806-4BAD-4758-A61E-452BD2F6F014}" type="presOf" srcId="{B686F2FB-D051-4524-93C2-4B8E4E040EF7}" destId="{8581447B-B21F-4D66-81AF-269A8149061E}" srcOrd="0" destOrd="0" presId="urn:microsoft.com/office/officeart/2008/layout/LinedList"/>
    <dgm:cxn modelId="{FD540432-B2F4-461F-B7C1-DE294D099432}" type="presOf" srcId="{9735A28C-450C-47E4-BE3D-84DB2C5A1B55}" destId="{91BC1854-6246-4C99-89DB-1C2A7541E395}" srcOrd="0" destOrd="0" presId="urn:microsoft.com/office/officeart/2008/layout/LinedList"/>
    <dgm:cxn modelId="{AB59C343-FD88-4AD3-BCB9-671668EC0BF5}" srcId="{CD5C65E6-B6F6-4D27-965C-E2B830A4D0BF}" destId="{1173FEB2-E1D4-4CE8-A0C1-BCE719BC7D1A}" srcOrd="0" destOrd="0" parTransId="{0F003AAE-A54F-4572-806A-48DE6ADFE298}" sibTransId="{A31671C2-6990-4BC3-BDD4-4E0DBAC6B985}"/>
    <dgm:cxn modelId="{5D257E44-0634-428D-8081-763AD1BCA509}" srcId="{CD5C65E6-B6F6-4D27-965C-E2B830A4D0BF}" destId="{C2C4C12A-5DBE-43AE-A00D-832BB22D2911}" srcOrd="4" destOrd="0" parTransId="{F03F54A8-01A8-418C-8195-C2BAC865FB02}" sibTransId="{48025FB5-D597-4536-807C-A382872E6B18}"/>
    <dgm:cxn modelId="{834ACF6B-5618-4AA2-BE75-55E8904BECB0}" type="presOf" srcId="{1173FEB2-E1D4-4CE8-A0C1-BCE719BC7D1A}" destId="{C37D9B2B-7B22-4FC8-9478-A7130310636F}" srcOrd="0" destOrd="0" presId="urn:microsoft.com/office/officeart/2008/layout/LinedList"/>
    <dgm:cxn modelId="{F7C6E16B-491C-4EA4-ACCA-2BDB12935F37}" type="presOf" srcId="{C2C4C12A-5DBE-43AE-A00D-832BB22D2911}" destId="{AC6DC493-13AF-45BF-AE2C-1C2CA6481263}" srcOrd="0" destOrd="0" presId="urn:microsoft.com/office/officeart/2008/layout/LinedList"/>
    <dgm:cxn modelId="{9BCF256F-B486-4DB1-B7EA-9FE1734EBD7B}" srcId="{CD5C65E6-B6F6-4D27-965C-E2B830A4D0BF}" destId="{9735A28C-450C-47E4-BE3D-84DB2C5A1B55}" srcOrd="2" destOrd="0" parTransId="{14365CDE-F570-46FE-97FD-C5603DAC81AF}" sibTransId="{DCEB1985-0068-4269-B38C-1A97A4FCD6B1}"/>
    <dgm:cxn modelId="{5B03AE7B-F54B-4D1B-8A24-DC4AD9D8BD8E}" type="presOf" srcId="{6B329F5B-4D8C-45DF-8B76-2A48506BACE7}" destId="{50747104-BBD4-4F9B-A669-24AA6A075775}" srcOrd="0" destOrd="0" presId="urn:microsoft.com/office/officeart/2008/layout/LinedList"/>
    <dgm:cxn modelId="{D81BB59F-B421-425D-8B55-0D1F531B7D35}" srcId="{CD5C65E6-B6F6-4D27-965C-E2B830A4D0BF}" destId="{B686F2FB-D051-4524-93C2-4B8E4E040EF7}" srcOrd="3" destOrd="0" parTransId="{C53B1E21-4C79-4D57-A265-A4068A4B96D9}" sibTransId="{0E3B5CC7-D001-465F-BBAA-7B3AC87722FA}"/>
    <dgm:cxn modelId="{E9DCC8A4-D00E-439F-8666-27C4201C29A1}" srcId="{CD5C65E6-B6F6-4D27-965C-E2B830A4D0BF}" destId="{6B329F5B-4D8C-45DF-8B76-2A48506BACE7}" srcOrd="1" destOrd="0" parTransId="{D673B97B-A04F-4002-929C-275D47671193}" sibTransId="{EEC4F9B4-C7D8-4B16-989A-73FBB19D5F6E}"/>
    <dgm:cxn modelId="{39DBCBF9-3A3F-4AA3-A083-55DB10518B3B}" type="presOf" srcId="{CD5C65E6-B6F6-4D27-965C-E2B830A4D0BF}" destId="{DB4F276C-A3E3-4B54-87E5-60924E7C1EE6}" srcOrd="0" destOrd="0" presId="urn:microsoft.com/office/officeart/2008/layout/LinedList"/>
    <dgm:cxn modelId="{23C14AD2-52BB-422A-B60D-7E84ABD5DB0A}" type="presParOf" srcId="{DB4F276C-A3E3-4B54-87E5-60924E7C1EE6}" destId="{A68F8A2A-5F71-4AE0-B9CB-E2D1A9F584C8}" srcOrd="0" destOrd="0" presId="urn:microsoft.com/office/officeart/2008/layout/LinedList"/>
    <dgm:cxn modelId="{F164588D-8085-432F-A8D5-2269B0353F4D}" type="presParOf" srcId="{DB4F276C-A3E3-4B54-87E5-60924E7C1EE6}" destId="{B5607ABC-C1AE-4713-BADE-9109D320B4FE}" srcOrd="1" destOrd="0" presId="urn:microsoft.com/office/officeart/2008/layout/LinedList"/>
    <dgm:cxn modelId="{07F13ED3-115D-457B-B6A1-9BC1C27D505E}" type="presParOf" srcId="{B5607ABC-C1AE-4713-BADE-9109D320B4FE}" destId="{C37D9B2B-7B22-4FC8-9478-A7130310636F}" srcOrd="0" destOrd="0" presId="urn:microsoft.com/office/officeart/2008/layout/LinedList"/>
    <dgm:cxn modelId="{68C77868-64F1-4EEF-A9E5-FF67B134D05A}" type="presParOf" srcId="{B5607ABC-C1AE-4713-BADE-9109D320B4FE}" destId="{EC5CBF3A-3128-4E96-AFCE-4B2B0B89E47B}" srcOrd="1" destOrd="0" presId="urn:microsoft.com/office/officeart/2008/layout/LinedList"/>
    <dgm:cxn modelId="{87104B16-FFDA-4E8C-A387-3F83185317FB}" type="presParOf" srcId="{DB4F276C-A3E3-4B54-87E5-60924E7C1EE6}" destId="{0880B02E-8FD9-4049-A770-C438D0AAF540}" srcOrd="2" destOrd="0" presId="urn:microsoft.com/office/officeart/2008/layout/LinedList"/>
    <dgm:cxn modelId="{58B7A536-F80B-4B8A-854C-9D6C9FC5E894}" type="presParOf" srcId="{DB4F276C-A3E3-4B54-87E5-60924E7C1EE6}" destId="{5C7DB8BB-E973-4D66-9B1B-E37261ED0793}" srcOrd="3" destOrd="0" presId="urn:microsoft.com/office/officeart/2008/layout/LinedList"/>
    <dgm:cxn modelId="{86DA910B-C433-4FF1-8048-33A198E2FECB}" type="presParOf" srcId="{5C7DB8BB-E973-4D66-9B1B-E37261ED0793}" destId="{50747104-BBD4-4F9B-A669-24AA6A075775}" srcOrd="0" destOrd="0" presId="urn:microsoft.com/office/officeart/2008/layout/LinedList"/>
    <dgm:cxn modelId="{CA282AD7-921A-4FF9-B530-0F72196C7648}" type="presParOf" srcId="{5C7DB8BB-E973-4D66-9B1B-E37261ED0793}" destId="{531EB546-AB5B-4453-83BA-D6E555E69EB7}" srcOrd="1" destOrd="0" presId="urn:microsoft.com/office/officeart/2008/layout/LinedList"/>
    <dgm:cxn modelId="{6DEE258C-0020-4F7C-9594-3B74FA994104}" type="presParOf" srcId="{DB4F276C-A3E3-4B54-87E5-60924E7C1EE6}" destId="{39124092-3A60-4D60-B704-F35E4326198D}" srcOrd="4" destOrd="0" presId="urn:microsoft.com/office/officeart/2008/layout/LinedList"/>
    <dgm:cxn modelId="{A1971446-B7FD-4E4E-8D00-730D57215B9B}" type="presParOf" srcId="{DB4F276C-A3E3-4B54-87E5-60924E7C1EE6}" destId="{55767407-BE1F-4162-98EC-C669F471E14C}" srcOrd="5" destOrd="0" presId="urn:microsoft.com/office/officeart/2008/layout/LinedList"/>
    <dgm:cxn modelId="{6E21B6CD-B0B4-4962-BA6B-3B08EBD5EBE0}" type="presParOf" srcId="{55767407-BE1F-4162-98EC-C669F471E14C}" destId="{91BC1854-6246-4C99-89DB-1C2A7541E395}" srcOrd="0" destOrd="0" presId="urn:microsoft.com/office/officeart/2008/layout/LinedList"/>
    <dgm:cxn modelId="{F57460A8-84AA-43EB-96AD-3C0617911452}" type="presParOf" srcId="{55767407-BE1F-4162-98EC-C669F471E14C}" destId="{78A7FDC1-617F-49F0-953D-4F5F0A45604C}" srcOrd="1" destOrd="0" presId="urn:microsoft.com/office/officeart/2008/layout/LinedList"/>
    <dgm:cxn modelId="{5C75E49C-A0A0-47E6-B6EC-F0CE3948A1B3}" type="presParOf" srcId="{DB4F276C-A3E3-4B54-87E5-60924E7C1EE6}" destId="{FEDA3C6D-CC22-443A-8774-248C2179EF56}" srcOrd="6" destOrd="0" presId="urn:microsoft.com/office/officeart/2008/layout/LinedList"/>
    <dgm:cxn modelId="{5ED4F873-2111-4B67-93ED-6373612B570C}" type="presParOf" srcId="{DB4F276C-A3E3-4B54-87E5-60924E7C1EE6}" destId="{48E92A3E-D36E-444F-9B37-1F1331649889}" srcOrd="7" destOrd="0" presId="urn:microsoft.com/office/officeart/2008/layout/LinedList"/>
    <dgm:cxn modelId="{2E4EF1AB-6BB1-4EF8-87F2-2F9F71F3663E}" type="presParOf" srcId="{48E92A3E-D36E-444F-9B37-1F1331649889}" destId="{8581447B-B21F-4D66-81AF-269A8149061E}" srcOrd="0" destOrd="0" presId="urn:microsoft.com/office/officeart/2008/layout/LinedList"/>
    <dgm:cxn modelId="{D75F8492-D0F6-4FA4-BCE7-4BE149D3EE51}" type="presParOf" srcId="{48E92A3E-D36E-444F-9B37-1F1331649889}" destId="{43BA5295-AFBB-4DB5-B184-0469D6D85D04}" srcOrd="1" destOrd="0" presId="urn:microsoft.com/office/officeart/2008/layout/LinedList"/>
    <dgm:cxn modelId="{51752FE3-05E5-4426-A24F-EBC2D03C723C}" type="presParOf" srcId="{DB4F276C-A3E3-4B54-87E5-60924E7C1EE6}" destId="{8775001D-DAA1-4C8F-9FC3-BDCE7A89B48A}" srcOrd="8" destOrd="0" presId="urn:microsoft.com/office/officeart/2008/layout/LinedList"/>
    <dgm:cxn modelId="{CC2B1719-12DE-491C-835C-B01BDA7309F6}" type="presParOf" srcId="{DB4F276C-A3E3-4B54-87E5-60924E7C1EE6}" destId="{5C798BA2-D3D2-426B-B70E-33DCFFE99FD0}" srcOrd="9" destOrd="0" presId="urn:microsoft.com/office/officeart/2008/layout/LinedList"/>
    <dgm:cxn modelId="{9DD70ACC-6087-4FC8-8DF4-48F3E9CFC694}" type="presParOf" srcId="{5C798BA2-D3D2-426B-B70E-33DCFFE99FD0}" destId="{AC6DC493-13AF-45BF-AE2C-1C2CA6481263}" srcOrd="0" destOrd="0" presId="urn:microsoft.com/office/officeart/2008/layout/LinedList"/>
    <dgm:cxn modelId="{6F7761ED-6359-44E8-BCCB-0D25C6D0F9B8}" type="presParOf" srcId="{5C798BA2-D3D2-426B-B70E-33DCFFE99FD0}" destId="{FD7DBBF6-547E-4A5A-92DB-D6E9FF1B5F8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3DBEAA-3B31-4457-8E6F-C5B30BE4D75F}"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A047AA9-38BD-4659-A7D9-476E162C4BE1}">
      <dgm:prSet/>
      <dgm:spPr/>
      <dgm:t>
        <a:bodyPr/>
        <a:lstStyle/>
        <a:p>
          <a:pPr>
            <a:lnSpc>
              <a:spcPct val="100000"/>
            </a:lnSpc>
          </a:pPr>
          <a:r>
            <a:rPr lang="en-US"/>
            <a:t>You can find the proceedings, fact sheets, and literature review at </a:t>
          </a:r>
          <a:r>
            <a:rPr lang="en-US">
              <a:hlinkClick xmlns:r="http://schemas.openxmlformats.org/officeDocument/2006/relationships" r:id="rId1"/>
            </a:rPr>
            <a:t>http://futureofcongregate.com</a:t>
          </a:r>
          <a:r>
            <a:rPr lang="en-US"/>
            <a:t> </a:t>
          </a:r>
        </a:p>
      </dgm:t>
    </dgm:pt>
    <dgm:pt modelId="{028F4EE7-C3B2-4BA0-9219-538F326B8735}" type="parTrans" cxnId="{39BB2053-821E-4753-9561-8498C0FD812F}">
      <dgm:prSet/>
      <dgm:spPr/>
      <dgm:t>
        <a:bodyPr/>
        <a:lstStyle/>
        <a:p>
          <a:endParaRPr lang="en-US"/>
        </a:p>
      </dgm:t>
    </dgm:pt>
    <dgm:pt modelId="{C4808CCB-C1F6-4472-A728-74C3DC116046}" type="sibTrans" cxnId="{39BB2053-821E-4753-9561-8498C0FD812F}">
      <dgm:prSet/>
      <dgm:spPr/>
      <dgm:t>
        <a:bodyPr/>
        <a:lstStyle/>
        <a:p>
          <a:endParaRPr lang="en-US"/>
        </a:p>
      </dgm:t>
    </dgm:pt>
    <dgm:pt modelId="{2325571D-CAEC-4A34-A612-8106BD2ADCA0}">
      <dgm:prSet/>
      <dgm:spPr/>
      <dgm:t>
        <a:bodyPr/>
        <a:lstStyle/>
        <a:p>
          <a:pPr>
            <a:lnSpc>
              <a:spcPct val="100000"/>
            </a:lnSpc>
          </a:pPr>
          <a:r>
            <a:rPr lang="en-US"/>
            <a:t>To join the Leaders Lab, email </a:t>
          </a:r>
          <a:r>
            <a:rPr lang="en-US">
              <a:hlinkClick xmlns:r="http://schemas.openxmlformats.org/officeDocument/2006/relationships" r:id="rId2"/>
            </a:rPr>
            <a:t>mponder@nanasp.org</a:t>
          </a:r>
          <a:endParaRPr lang="en-US"/>
        </a:p>
      </dgm:t>
    </dgm:pt>
    <dgm:pt modelId="{E96DF9CF-D546-4D02-AC91-2F0F98FC67DB}" type="parTrans" cxnId="{11D4F05A-6E0B-4AE5-953C-29925C6F8CD2}">
      <dgm:prSet/>
      <dgm:spPr/>
      <dgm:t>
        <a:bodyPr/>
        <a:lstStyle/>
        <a:p>
          <a:endParaRPr lang="en-US"/>
        </a:p>
      </dgm:t>
    </dgm:pt>
    <dgm:pt modelId="{747916BB-0190-4261-8DB1-8ED120C5657C}" type="sibTrans" cxnId="{11D4F05A-6E0B-4AE5-953C-29925C6F8CD2}">
      <dgm:prSet/>
      <dgm:spPr/>
      <dgm:t>
        <a:bodyPr/>
        <a:lstStyle/>
        <a:p>
          <a:endParaRPr lang="en-US"/>
        </a:p>
      </dgm:t>
    </dgm:pt>
    <dgm:pt modelId="{7A21B408-2C5E-4624-A8A2-35C8EDAAD488}" type="pres">
      <dgm:prSet presAssocID="{CA3DBEAA-3B31-4457-8E6F-C5B30BE4D75F}" presName="root" presStyleCnt="0">
        <dgm:presLayoutVars>
          <dgm:dir/>
          <dgm:resizeHandles val="exact"/>
        </dgm:presLayoutVars>
      </dgm:prSet>
      <dgm:spPr/>
    </dgm:pt>
    <dgm:pt modelId="{993BF4D0-9A90-4FE9-B390-E3F86DC85CAE}" type="pres">
      <dgm:prSet presAssocID="{2A047AA9-38BD-4659-A7D9-476E162C4BE1}" presName="compNode" presStyleCnt="0"/>
      <dgm:spPr/>
    </dgm:pt>
    <dgm:pt modelId="{CDB7D508-6C21-4646-890C-032F2620A564}" type="pres">
      <dgm:prSet presAssocID="{2A047AA9-38BD-4659-A7D9-476E162C4BE1}" presName="bgRect" presStyleLbl="bgShp" presStyleIdx="0" presStyleCnt="2"/>
      <dgm:spPr/>
    </dgm:pt>
    <dgm:pt modelId="{2B833DA3-14A4-4C96-B580-440463D98C27}" type="pres">
      <dgm:prSet presAssocID="{2A047AA9-38BD-4659-A7D9-476E162C4BE1}"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F4DACFE-73AA-471B-82FE-DE77CD276D54}" type="pres">
      <dgm:prSet presAssocID="{2A047AA9-38BD-4659-A7D9-476E162C4BE1}" presName="spaceRect" presStyleCnt="0"/>
      <dgm:spPr/>
    </dgm:pt>
    <dgm:pt modelId="{1FB636F4-E80A-4960-92BD-332989B202AD}" type="pres">
      <dgm:prSet presAssocID="{2A047AA9-38BD-4659-A7D9-476E162C4BE1}" presName="parTx" presStyleLbl="revTx" presStyleIdx="0" presStyleCnt="2">
        <dgm:presLayoutVars>
          <dgm:chMax val="0"/>
          <dgm:chPref val="0"/>
        </dgm:presLayoutVars>
      </dgm:prSet>
      <dgm:spPr/>
    </dgm:pt>
    <dgm:pt modelId="{A886775F-B41C-4B05-844D-DDAD78C3927A}" type="pres">
      <dgm:prSet presAssocID="{C4808CCB-C1F6-4472-A728-74C3DC116046}" presName="sibTrans" presStyleCnt="0"/>
      <dgm:spPr/>
    </dgm:pt>
    <dgm:pt modelId="{E450EF1F-4A4B-4583-B4F6-D1B3B81872D3}" type="pres">
      <dgm:prSet presAssocID="{2325571D-CAEC-4A34-A612-8106BD2ADCA0}" presName="compNode" presStyleCnt="0"/>
      <dgm:spPr/>
    </dgm:pt>
    <dgm:pt modelId="{C6F134AD-3159-46B5-8FE3-0365BF4B32F1}" type="pres">
      <dgm:prSet presAssocID="{2325571D-CAEC-4A34-A612-8106BD2ADCA0}" presName="bgRect" presStyleLbl="bgShp" presStyleIdx="1" presStyleCnt="2"/>
      <dgm:spPr/>
    </dgm:pt>
    <dgm:pt modelId="{14016722-75A1-4EBE-BD3D-4E6B95B617A8}" type="pres">
      <dgm:prSet presAssocID="{2325571D-CAEC-4A34-A612-8106BD2ADCA0}"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AB679C20-D3EF-471D-A40C-035F6735D696}" type="pres">
      <dgm:prSet presAssocID="{2325571D-CAEC-4A34-A612-8106BD2ADCA0}" presName="spaceRect" presStyleCnt="0"/>
      <dgm:spPr/>
    </dgm:pt>
    <dgm:pt modelId="{571E48CC-CC57-47E3-8598-462CA8D7549C}" type="pres">
      <dgm:prSet presAssocID="{2325571D-CAEC-4A34-A612-8106BD2ADCA0}" presName="parTx" presStyleLbl="revTx" presStyleIdx="1" presStyleCnt="2">
        <dgm:presLayoutVars>
          <dgm:chMax val="0"/>
          <dgm:chPref val="0"/>
        </dgm:presLayoutVars>
      </dgm:prSet>
      <dgm:spPr/>
    </dgm:pt>
  </dgm:ptLst>
  <dgm:cxnLst>
    <dgm:cxn modelId="{F08B3D60-AA1E-4ECD-ADFE-F7D8CED231F2}" type="presOf" srcId="{2A047AA9-38BD-4659-A7D9-476E162C4BE1}" destId="{1FB636F4-E80A-4960-92BD-332989B202AD}" srcOrd="0" destOrd="0" presId="urn:microsoft.com/office/officeart/2018/2/layout/IconVerticalSolidList"/>
    <dgm:cxn modelId="{5F7AD46C-B733-4409-A8D0-D152D625FF47}" type="presOf" srcId="{2325571D-CAEC-4A34-A612-8106BD2ADCA0}" destId="{571E48CC-CC57-47E3-8598-462CA8D7549C}" srcOrd="0" destOrd="0" presId="urn:microsoft.com/office/officeart/2018/2/layout/IconVerticalSolidList"/>
    <dgm:cxn modelId="{39BB2053-821E-4753-9561-8498C0FD812F}" srcId="{CA3DBEAA-3B31-4457-8E6F-C5B30BE4D75F}" destId="{2A047AA9-38BD-4659-A7D9-476E162C4BE1}" srcOrd="0" destOrd="0" parTransId="{028F4EE7-C3B2-4BA0-9219-538F326B8735}" sibTransId="{C4808CCB-C1F6-4472-A728-74C3DC116046}"/>
    <dgm:cxn modelId="{11D4F05A-6E0B-4AE5-953C-29925C6F8CD2}" srcId="{CA3DBEAA-3B31-4457-8E6F-C5B30BE4D75F}" destId="{2325571D-CAEC-4A34-A612-8106BD2ADCA0}" srcOrd="1" destOrd="0" parTransId="{E96DF9CF-D546-4D02-AC91-2F0F98FC67DB}" sibTransId="{747916BB-0190-4261-8DB1-8ED120C5657C}"/>
    <dgm:cxn modelId="{3B91D2DA-B862-45C5-B4B3-205C352421F6}" type="presOf" srcId="{CA3DBEAA-3B31-4457-8E6F-C5B30BE4D75F}" destId="{7A21B408-2C5E-4624-A8A2-35C8EDAAD488}" srcOrd="0" destOrd="0" presId="urn:microsoft.com/office/officeart/2018/2/layout/IconVerticalSolidList"/>
    <dgm:cxn modelId="{484CE307-9D04-448B-BD0B-6F9BD3302B27}" type="presParOf" srcId="{7A21B408-2C5E-4624-A8A2-35C8EDAAD488}" destId="{993BF4D0-9A90-4FE9-B390-E3F86DC85CAE}" srcOrd="0" destOrd="0" presId="urn:microsoft.com/office/officeart/2018/2/layout/IconVerticalSolidList"/>
    <dgm:cxn modelId="{E99B4946-6136-4C52-BE20-F940A9C4D2B0}" type="presParOf" srcId="{993BF4D0-9A90-4FE9-B390-E3F86DC85CAE}" destId="{CDB7D508-6C21-4646-890C-032F2620A564}" srcOrd="0" destOrd="0" presId="urn:microsoft.com/office/officeart/2018/2/layout/IconVerticalSolidList"/>
    <dgm:cxn modelId="{7FDD2E91-6117-46EB-94BA-B0B8407BDF7C}" type="presParOf" srcId="{993BF4D0-9A90-4FE9-B390-E3F86DC85CAE}" destId="{2B833DA3-14A4-4C96-B580-440463D98C27}" srcOrd="1" destOrd="0" presId="urn:microsoft.com/office/officeart/2018/2/layout/IconVerticalSolidList"/>
    <dgm:cxn modelId="{2148CF6C-9309-4C8B-A549-B02641AE7692}" type="presParOf" srcId="{993BF4D0-9A90-4FE9-B390-E3F86DC85CAE}" destId="{AF4DACFE-73AA-471B-82FE-DE77CD276D54}" srcOrd="2" destOrd="0" presId="urn:microsoft.com/office/officeart/2018/2/layout/IconVerticalSolidList"/>
    <dgm:cxn modelId="{D31671C3-C9C6-4238-BD70-064FBA480D48}" type="presParOf" srcId="{993BF4D0-9A90-4FE9-B390-E3F86DC85CAE}" destId="{1FB636F4-E80A-4960-92BD-332989B202AD}" srcOrd="3" destOrd="0" presId="urn:microsoft.com/office/officeart/2018/2/layout/IconVerticalSolidList"/>
    <dgm:cxn modelId="{E017A17F-4411-49F5-81EA-880CAE260F3D}" type="presParOf" srcId="{7A21B408-2C5E-4624-A8A2-35C8EDAAD488}" destId="{A886775F-B41C-4B05-844D-DDAD78C3927A}" srcOrd="1" destOrd="0" presId="urn:microsoft.com/office/officeart/2018/2/layout/IconVerticalSolidList"/>
    <dgm:cxn modelId="{522EA9A5-7287-4A89-B2A7-BDB5B6EB6092}" type="presParOf" srcId="{7A21B408-2C5E-4624-A8A2-35C8EDAAD488}" destId="{E450EF1F-4A4B-4583-B4F6-D1B3B81872D3}" srcOrd="2" destOrd="0" presId="urn:microsoft.com/office/officeart/2018/2/layout/IconVerticalSolidList"/>
    <dgm:cxn modelId="{7B20D5C4-1E4B-406C-9B10-5D592AEA957D}" type="presParOf" srcId="{E450EF1F-4A4B-4583-B4F6-D1B3B81872D3}" destId="{C6F134AD-3159-46B5-8FE3-0365BF4B32F1}" srcOrd="0" destOrd="0" presId="urn:microsoft.com/office/officeart/2018/2/layout/IconVerticalSolidList"/>
    <dgm:cxn modelId="{8EB44924-696A-4818-A3C9-753C692B823E}" type="presParOf" srcId="{E450EF1F-4A4B-4583-B4F6-D1B3B81872D3}" destId="{14016722-75A1-4EBE-BD3D-4E6B95B617A8}" srcOrd="1" destOrd="0" presId="urn:microsoft.com/office/officeart/2018/2/layout/IconVerticalSolidList"/>
    <dgm:cxn modelId="{DD2BD470-1271-46B4-8243-6F3D58A94634}" type="presParOf" srcId="{E450EF1F-4A4B-4583-B4F6-D1B3B81872D3}" destId="{AB679C20-D3EF-471D-A40C-035F6735D696}" srcOrd="2" destOrd="0" presId="urn:microsoft.com/office/officeart/2018/2/layout/IconVerticalSolidList"/>
    <dgm:cxn modelId="{F0034A93-A09F-496D-A7B1-309B7AC22BFB}" type="presParOf" srcId="{E450EF1F-4A4B-4583-B4F6-D1B3B81872D3}" destId="{571E48CC-CC57-47E3-8598-462CA8D7549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A686A-FAFA-4A42-8A59-E35D637014F0}">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E86B3E-A9FE-4FA2-9CE7-8AA4E5699519}">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21737E-F497-4E56-9A84-0802ADE1ECAE}">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Surprise medical billing</a:t>
          </a:r>
        </a:p>
      </dsp:txBody>
      <dsp:txXfrm>
        <a:off x="1941716" y="718"/>
        <a:ext cx="4571887" cy="1681139"/>
      </dsp:txXfrm>
    </dsp:sp>
    <dsp:sp modelId="{49C467C6-8D6E-4892-8A53-E303E87A249A}">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F1440-AD52-4C19-867F-863FB5858C43}">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2F50DC-EA9B-4EFC-8A36-EA8E0FB5F52B}">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Gun control</a:t>
          </a:r>
        </a:p>
      </dsp:txBody>
      <dsp:txXfrm>
        <a:off x="1941716" y="2102143"/>
        <a:ext cx="4571887" cy="1681139"/>
      </dsp:txXfrm>
    </dsp:sp>
    <dsp:sp modelId="{59653A1F-4AED-4310-ABF6-2CB8403B74A8}">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537B7-7D6A-456F-AC5D-7B4BE65B42F4}">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7C4E2A-FE13-4EB1-9768-735F130A6875}">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a:t>In short, we’re in the world of the unknown</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F8A2A-5F71-4AE0-B9CB-E2D1A9F584C8}">
      <dsp:nvSpPr>
        <dsp:cNvPr id="0" name=""/>
        <dsp:cNvSpPr/>
      </dsp:nvSpPr>
      <dsp:spPr>
        <a:xfrm>
          <a:off x="0" y="53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7D9B2B-7B22-4FC8-9478-A7130310636F}">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Food insecurity contributes to malnutrition—this is why the SNAP changes are so dangerous</a:t>
          </a:r>
        </a:p>
      </dsp:txBody>
      <dsp:txXfrm>
        <a:off x="0" y="531"/>
        <a:ext cx="10515600" cy="870055"/>
      </dsp:txXfrm>
    </dsp:sp>
    <dsp:sp modelId="{0880B02E-8FD9-4049-A770-C438D0AAF540}">
      <dsp:nvSpPr>
        <dsp:cNvPr id="0" name=""/>
        <dsp:cNvSpPr/>
      </dsp:nvSpPr>
      <dsp:spPr>
        <a:xfrm>
          <a:off x="0" y="870586"/>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747104-BBD4-4F9B-A669-24AA6A075775}">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Up to 50 percent of older adults living in community settings (not in long-term care facilities) may be malnourished</a:t>
          </a:r>
        </a:p>
      </dsp:txBody>
      <dsp:txXfrm>
        <a:off x="0" y="870586"/>
        <a:ext cx="10515600" cy="870055"/>
      </dsp:txXfrm>
    </dsp:sp>
    <dsp:sp modelId="{39124092-3A60-4D60-B704-F35E4326198D}">
      <dsp:nvSpPr>
        <dsp:cNvPr id="0" name=""/>
        <dsp:cNvSpPr/>
      </dsp:nvSpPr>
      <dsp:spPr>
        <a:xfrm>
          <a:off x="0" y="174064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BC1854-6246-4C99-89DB-1C2A7541E39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Patients who are malnourished while in the hospital have a greater risk of complications, which is associated with up to a 300 percent increase in costs.</a:t>
          </a:r>
        </a:p>
      </dsp:txBody>
      <dsp:txXfrm>
        <a:off x="0" y="1740641"/>
        <a:ext cx="10515600" cy="870055"/>
      </dsp:txXfrm>
    </dsp:sp>
    <dsp:sp modelId="{FEDA3C6D-CC22-443A-8774-248C2179EF56}">
      <dsp:nvSpPr>
        <dsp:cNvPr id="0" name=""/>
        <dsp:cNvSpPr/>
      </dsp:nvSpPr>
      <dsp:spPr>
        <a:xfrm>
          <a:off x="0" y="2610696"/>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81447B-B21F-4D66-81AF-269A8149061E}">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Patients with malnutrition may also experience longer hospital lengths of stays, up by 4 to 6 days</a:t>
          </a:r>
        </a:p>
      </dsp:txBody>
      <dsp:txXfrm>
        <a:off x="0" y="2610696"/>
        <a:ext cx="10515600" cy="870055"/>
      </dsp:txXfrm>
    </dsp:sp>
    <dsp:sp modelId="{8775001D-DAA1-4C8F-9FC3-BDCE7A89B48A}">
      <dsp:nvSpPr>
        <dsp:cNvPr id="0" name=""/>
        <dsp:cNvSpPr/>
      </dsp:nvSpPr>
      <dsp:spPr>
        <a:xfrm>
          <a:off x="0" y="348075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DC493-13AF-45BF-AE2C-1C2CA6481263}">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New York spends over $1 billion on disease-associated malnutrition costs every year</a:t>
          </a:r>
        </a:p>
      </dsp:txBody>
      <dsp:txXfrm>
        <a:off x="0" y="3480751"/>
        <a:ext cx="10515600" cy="870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7D508-6C21-4646-890C-032F2620A564}">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33DA3-14A4-4C96-B580-440463D98C27}">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636F4-E80A-4960-92BD-332989B202AD}">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You can find the proceedings, fact sheets, and literature review at </a:t>
          </a:r>
          <a:r>
            <a:rPr lang="en-US" sz="2500" kern="1200">
              <a:hlinkClick xmlns:r="http://schemas.openxmlformats.org/officeDocument/2006/relationships" r:id="rId3"/>
            </a:rPr>
            <a:t>http://futureofcongregate.com</a:t>
          </a:r>
          <a:r>
            <a:rPr lang="en-US" sz="2500" kern="1200"/>
            <a:t> </a:t>
          </a:r>
        </a:p>
      </dsp:txBody>
      <dsp:txXfrm>
        <a:off x="1507738" y="707092"/>
        <a:ext cx="9007861" cy="1305401"/>
      </dsp:txXfrm>
    </dsp:sp>
    <dsp:sp modelId="{C6F134AD-3159-46B5-8FE3-0365BF4B32F1}">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16722-75A1-4EBE-BD3D-4E6B95B617A8}">
      <dsp:nvSpPr>
        <dsp:cNvPr id="0" name=""/>
        <dsp:cNvSpPr/>
      </dsp:nvSpPr>
      <dsp:spPr>
        <a:xfrm>
          <a:off x="394883" y="2632559"/>
          <a:ext cx="717970" cy="71797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1E48CC-CC57-47E3-8598-462CA8D7549C}">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To join the Leaders Lab, email </a:t>
          </a:r>
          <a:r>
            <a:rPr lang="en-US" sz="2500" kern="1200">
              <a:hlinkClick xmlns:r="http://schemas.openxmlformats.org/officeDocument/2006/relationships" r:id="rId6"/>
            </a:rPr>
            <a:t>mponder@nanasp.org</a:t>
          </a:r>
          <a:endParaRPr lang="en-US" sz="2500" kern="120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2DB2-5EFE-4182-8863-FEB2A67DF4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FCFF93-ACA6-480D-9E10-F08A404C4F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494490-94C1-461D-B20A-3CAB2F1EDA54}"/>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5" name="Footer Placeholder 4">
            <a:extLst>
              <a:ext uri="{FF2B5EF4-FFF2-40B4-BE49-F238E27FC236}">
                <a16:creationId xmlns:a16="http://schemas.microsoft.com/office/drawing/2014/main" id="{235E0177-F4D5-4EDC-AD76-957729F5E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549ED-97A5-489D-8B25-24DC1D80BE8F}"/>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206980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D7FF-C4D8-4D83-AE71-67DB9C05E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44712C-A0A6-4965-B7DE-95A33EC74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7DCE5-0C2B-4B4B-A549-0C6E45E18EE7}"/>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5" name="Footer Placeholder 4">
            <a:extLst>
              <a:ext uri="{FF2B5EF4-FFF2-40B4-BE49-F238E27FC236}">
                <a16:creationId xmlns:a16="http://schemas.microsoft.com/office/drawing/2014/main" id="{5B9622E4-C501-4CE8-ADBE-143D696CB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F5CE6-56A1-4D76-AB44-2A16DF32AC20}"/>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11404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B78AF0-A973-4E9E-9834-49956B0506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0D2447-018E-40AF-9AB4-CBD836FA1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A57BB-42F5-4905-9DE3-8488D76F16B4}"/>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5" name="Footer Placeholder 4">
            <a:extLst>
              <a:ext uri="{FF2B5EF4-FFF2-40B4-BE49-F238E27FC236}">
                <a16:creationId xmlns:a16="http://schemas.microsoft.com/office/drawing/2014/main" id="{D250E0A4-2608-47C2-8F99-DCDF873CB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44002-C364-4881-AFCD-52A4C563F7EA}"/>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2613747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492E-E5B6-45EE-8739-3F9F24269B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47AB00-27BD-427A-8052-C0EDC76805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53C126-BE8D-4A82-9811-B82C38161E44}"/>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5" name="Footer Placeholder 4">
            <a:extLst>
              <a:ext uri="{FF2B5EF4-FFF2-40B4-BE49-F238E27FC236}">
                <a16:creationId xmlns:a16="http://schemas.microsoft.com/office/drawing/2014/main" id="{BBFA9945-D29F-4DBF-937D-B47452E04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877CA-28DF-4F84-B93E-6DA10F91B109}"/>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3027410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D21B-D97E-4B88-88FE-EC5975B60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FF37CF-8D72-45CF-89C2-FE7BC6DC4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E1F2E-F274-4649-90E9-49E4453306A4}"/>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5" name="Footer Placeholder 4">
            <a:extLst>
              <a:ext uri="{FF2B5EF4-FFF2-40B4-BE49-F238E27FC236}">
                <a16:creationId xmlns:a16="http://schemas.microsoft.com/office/drawing/2014/main" id="{B743BDB4-3636-4D5D-A640-2A0CFA739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05A92-A6DC-4E89-BD8F-C300EB68FA21}"/>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2244664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625F-6F26-41FA-A6F7-C27170A94A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AEEE31-F60D-441C-BF02-EC6A0A2C12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E5A422-424E-48A1-B24B-16B0CF3CC30B}"/>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5" name="Footer Placeholder 4">
            <a:extLst>
              <a:ext uri="{FF2B5EF4-FFF2-40B4-BE49-F238E27FC236}">
                <a16:creationId xmlns:a16="http://schemas.microsoft.com/office/drawing/2014/main" id="{9E306135-A548-4E8F-B3AA-E213280AE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211DE-9C96-4AA7-BB0D-0BBECFC233D6}"/>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1453521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1D17-BEEB-4D73-912B-630D98B20D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1F5977-EA59-429D-AFED-9C05A2AF65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C096B-DB23-41AD-BF4E-B1726E1154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5BC42F-D409-443B-A60B-2D5F370727A9}"/>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6" name="Footer Placeholder 5">
            <a:extLst>
              <a:ext uri="{FF2B5EF4-FFF2-40B4-BE49-F238E27FC236}">
                <a16:creationId xmlns:a16="http://schemas.microsoft.com/office/drawing/2014/main" id="{D0C192D7-B95F-413A-9837-BD924F89D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81463-409C-4D6C-BE63-D152D8E700D3}"/>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210268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2D4D-B25C-45DA-AA69-4D13F219D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433648-C733-4C56-8B22-09BFCA3FE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F69A88-AE38-444B-BAC0-2DB5E90AAD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C43380-F6E6-473F-AEDA-1EA8F3D82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9F9EE3-5405-4F88-9006-890991A4F9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05524-6EEC-4F7F-AFD5-C8910385BC85}"/>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8" name="Footer Placeholder 7">
            <a:extLst>
              <a:ext uri="{FF2B5EF4-FFF2-40B4-BE49-F238E27FC236}">
                <a16:creationId xmlns:a16="http://schemas.microsoft.com/office/drawing/2014/main" id="{DFBBF4DF-E2C8-4AD5-89EC-AC6BD46112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D9561-BF7A-451B-896C-751ADC61796C}"/>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3871392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1AB5-05C7-4D5F-943F-6EB3160474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ABB13-FDED-48F1-9B89-15997E4AC832}"/>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4" name="Footer Placeholder 3">
            <a:extLst>
              <a:ext uri="{FF2B5EF4-FFF2-40B4-BE49-F238E27FC236}">
                <a16:creationId xmlns:a16="http://schemas.microsoft.com/office/drawing/2014/main" id="{2F03158F-E4A3-46F5-AF32-ABE40AD59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21E661-90DE-484F-9DB0-3E04C33BAC02}"/>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2306527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0C7EE-67BB-436D-A882-F13A9C00975D}"/>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3" name="Footer Placeholder 2">
            <a:extLst>
              <a:ext uri="{FF2B5EF4-FFF2-40B4-BE49-F238E27FC236}">
                <a16:creationId xmlns:a16="http://schemas.microsoft.com/office/drawing/2014/main" id="{C4102717-2AE8-4B11-9B4F-6F54824D2C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A3C43A-11C1-4568-A551-0EE8675EF031}"/>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2433692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BE1F-2439-4A22-9A20-68D4FFE74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D42F7F-AF4E-4628-9FCC-2549A7BED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421E8B-82FC-4FA6-9A71-ADE3A313F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0B1191-2163-4D06-9260-F84E9F95A784}"/>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6" name="Footer Placeholder 5">
            <a:extLst>
              <a:ext uri="{FF2B5EF4-FFF2-40B4-BE49-F238E27FC236}">
                <a16:creationId xmlns:a16="http://schemas.microsoft.com/office/drawing/2014/main" id="{522D25A2-6AC9-486D-9B46-FC14AEEC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B9055-E851-46E9-91BA-362AF6A187EC}"/>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422342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8559-6193-425F-987C-F30995CD2E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9C866-C4E4-4882-B389-DD141649C8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F3DDF-83BA-4A3E-99F7-205F31D1AB5D}"/>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5" name="Footer Placeholder 4">
            <a:extLst>
              <a:ext uri="{FF2B5EF4-FFF2-40B4-BE49-F238E27FC236}">
                <a16:creationId xmlns:a16="http://schemas.microsoft.com/office/drawing/2014/main" id="{FFDE79B1-F197-4090-A9C3-44A72A998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83129-DEE0-43BA-8314-3D6465AB5C20}"/>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3586519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F3FA-7C52-4F6D-8A2B-573F13C62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FE000-95E8-4411-8BC5-9E54D3CAB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1C3EDF-2BF4-45A4-A21F-44FD5835D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CACE8C-7D95-4A03-8C80-3A26103FF70D}"/>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6" name="Footer Placeholder 5">
            <a:extLst>
              <a:ext uri="{FF2B5EF4-FFF2-40B4-BE49-F238E27FC236}">
                <a16:creationId xmlns:a16="http://schemas.microsoft.com/office/drawing/2014/main" id="{98BC016B-5AEE-457C-A6DF-B115E052C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0B1F45-E263-49D5-BA09-C5E46A8D307F}"/>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1662974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59BA-88B5-46DE-B926-12B3248E37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5A404-546B-40C9-B88F-94AE291570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CD82D-B837-4D81-B77B-1A76A93583F4}"/>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5" name="Footer Placeholder 4">
            <a:extLst>
              <a:ext uri="{FF2B5EF4-FFF2-40B4-BE49-F238E27FC236}">
                <a16:creationId xmlns:a16="http://schemas.microsoft.com/office/drawing/2014/main" id="{8DEF2C91-6045-4962-89FE-52360BD92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4522E-B7BF-47A3-BAF5-88BCAAA0FB9D}"/>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3293161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A1202-2C38-453A-90F3-EBF40F471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4B4D7-9D8B-425E-9FD9-FB50D7053C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2BA0D-4B49-42D3-9429-B0000EFF5897}"/>
              </a:ext>
            </a:extLst>
          </p:cNvPr>
          <p:cNvSpPr>
            <a:spLocks noGrp="1"/>
          </p:cNvSpPr>
          <p:nvPr>
            <p:ph type="dt" sz="half" idx="10"/>
          </p:nvPr>
        </p:nvSpPr>
        <p:spPr/>
        <p:txBody>
          <a:bodyPr/>
          <a:lstStyle/>
          <a:p>
            <a:fld id="{F8CFDD83-6250-4DAE-A751-0C017A8DE54E}" type="datetimeFigureOut">
              <a:rPr lang="en-US" smtClean="0"/>
              <a:t>10/3/2019</a:t>
            </a:fld>
            <a:endParaRPr lang="en-US"/>
          </a:p>
        </p:txBody>
      </p:sp>
      <p:sp>
        <p:nvSpPr>
          <p:cNvPr id="5" name="Footer Placeholder 4">
            <a:extLst>
              <a:ext uri="{FF2B5EF4-FFF2-40B4-BE49-F238E27FC236}">
                <a16:creationId xmlns:a16="http://schemas.microsoft.com/office/drawing/2014/main" id="{4E757525-2470-4B7E-9996-1EFF5D99C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69AD3-586B-417D-ADE5-F09EF2B6E0D0}"/>
              </a:ext>
            </a:extLst>
          </p:cNvPr>
          <p:cNvSpPr>
            <a:spLocks noGrp="1"/>
          </p:cNvSpPr>
          <p:nvPr>
            <p:ph type="sldNum" sz="quarter" idx="12"/>
          </p:nvPr>
        </p:nvSpPr>
        <p:spPr/>
        <p:txBody>
          <a:bodyPr/>
          <a:lstStyle/>
          <a:p>
            <a:fld id="{6FAD09CF-5D2A-4858-A831-298AE0E6E5A7}" type="slidenum">
              <a:rPr lang="en-US" smtClean="0"/>
              <a:t>‹#›</a:t>
            </a:fld>
            <a:endParaRPr lang="en-US"/>
          </a:p>
        </p:txBody>
      </p:sp>
    </p:spTree>
    <p:extLst>
      <p:ext uri="{BB962C8B-B14F-4D97-AF65-F5344CB8AC3E}">
        <p14:creationId xmlns:p14="http://schemas.microsoft.com/office/powerpoint/2010/main" val="3658300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4072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67CA-7787-45FD-8EC8-5EAD5930FE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FB4679-E68D-4A2D-9F86-0F7B389F37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313B9-3731-4AE7-8A92-932BFAAC8A5F}"/>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5" name="Footer Placeholder 4">
            <a:extLst>
              <a:ext uri="{FF2B5EF4-FFF2-40B4-BE49-F238E27FC236}">
                <a16:creationId xmlns:a16="http://schemas.microsoft.com/office/drawing/2014/main" id="{D6DA78E9-50C5-4370-8DD3-06BDF7D81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2FBA6-025D-4493-9281-3C8628D5799F}"/>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216794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089A-E396-4D30-8278-9671DAF98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D861F-EEC6-4097-8AA4-18A0ECC482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500C24-F673-4540-91BA-696DE63C0F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D865A6-3ACD-4645-8CFD-0A7006C7BFA2}"/>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6" name="Footer Placeholder 5">
            <a:extLst>
              <a:ext uri="{FF2B5EF4-FFF2-40B4-BE49-F238E27FC236}">
                <a16:creationId xmlns:a16="http://schemas.microsoft.com/office/drawing/2014/main" id="{01E00046-FEE8-4A99-BD4F-412211D78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D3256-2D2C-42F2-8DEF-1EEB95DAC909}"/>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265552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6C33-CE08-4545-AEA4-FECC603D6D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3EA4FC-FA54-458B-B30D-7585CDB2B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744237-3C53-4B9B-8091-07AB1A1DD0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44BFDB-79B0-47F0-86C3-93E64C3EE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B8F5CC-5EDD-4EE6-813B-9A9D269661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F411BE-C480-4236-9C74-EA528F625528}"/>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8" name="Footer Placeholder 7">
            <a:extLst>
              <a:ext uri="{FF2B5EF4-FFF2-40B4-BE49-F238E27FC236}">
                <a16:creationId xmlns:a16="http://schemas.microsoft.com/office/drawing/2014/main" id="{52AB8FC2-2F3C-4BB5-B8F2-191DE5F5E2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44940B-7C05-4B97-8E3C-40654B6F391B}"/>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22281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1BE5B-B451-492A-A6DD-DA0A62597D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1A712B-822B-48EF-975D-BB38FBA5B55C}"/>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4" name="Footer Placeholder 3">
            <a:extLst>
              <a:ext uri="{FF2B5EF4-FFF2-40B4-BE49-F238E27FC236}">
                <a16:creationId xmlns:a16="http://schemas.microsoft.com/office/drawing/2014/main" id="{39E91546-19AF-4D82-AE6B-01D035A804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08B354-94B3-42DB-A9C6-552F6D548D33}"/>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390430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942E9-ABCF-4E78-B1C1-BCE26D486580}"/>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3" name="Footer Placeholder 2">
            <a:extLst>
              <a:ext uri="{FF2B5EF4-FFF2-40B4-BE49-F238E27FC236}">
                <a16:creationId xmlns:a16="http://schemas.microsoft.com/office/drawing/2014/main" id="{FAF9F8DC-E44E-4C0D-96D9-B8CF8B5CB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30C96-8E8B-4DE8-BE20-942B148A3450}"/>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395586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A328-7BEB-44F0-8D26-F6BA073D3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C1C582-44BC-4F0A-A7C8-AB77ED514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B72D0E-4F51-4038-B856-DD8DC61D4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129A2-5E0C-4123-9C7F-31BF661B3394}"/>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6" name="Footer Placeholder 5">
            <a:extLst>
              <a:ext uri="{FF2B5EF4-FFF2-40B4-BE49-F238E27FC236}">
                <a16:creationId xmlns:a16="http://schemas.microsoft.com/office/drawing/2014/main" id="{504D5561-08C7-4AFD-A83F-53F545959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9704D-29BB-4E31-AAB8-F57BBFCED921}"/>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91309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89E5-4BFD-42B3-94B0-488DE3D65F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305617-243E-4664-A78D-AE8B16B8B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66BC8D-6C2D-4DCA-B332-7D93C40CB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E6C1B-115E-4BE7-B0CD-10FCD6629B5B}"/>
              </a:ext>
            </a:extLst>
          </p:cNvPr>
          <p:cNvSpPr>
            <a:spLocks noGrp="1"/>
          </p:cNvSpPr>
          <p:nvPr>
            <p:ph type="dt" sz="half" idx="10"/>
          </p:nvPr>
        </p:nvSpPr>
        <p:spPr/>
        <p:txBody>
          <a:bodyPr/>
          <a:lstStyle/>
          <a:p>
            <a:fld id="{5F7813C0-6958-4D55-9AD9-F9837752EFD8}" type="datetimeFigureOut">
              <a:rPr lang="en-US" smtClean="0"/>
              <a:t>10/3/2019</a:t>
            </a:fld>
            <a:endParaRPr lang="en-US"/>
          </a:p>
        </p:txBody>
      </p:sp>
      <p:sp>
        <p:nvSpPr>
          <p:cNvPr id="6" name="Footer Placeholder 5">
            <a:extLst>
              <a:ext uri="{FF2B5EF4-FFF2-40B4-BE49-F238E27FC236}">
                <a16:creationId xmlns:a16="http://schemas.microsoft.com/office/drawing/2014/main" id="{30D4A8A2-F3A0-4842-B220-14E50E4ED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66DC2-DFFE-475C-A8AA-850F3CBD607A}"/>
              </a:ext>
            </a:extLst>
          </p:cNvPr>
          <p:cNvSpPr>
            <a:spLocks noGrp="1"/>
          </p:cNvSpPr>
          <p:nvPr>
            <p:ph type="sldNum" sz="quarter" idx="12"/>
          </p:nvPr>
        </p:nvSpPr>
        <p:spPr/>
        <p:txBody>
          <a:bodyPr/>
          <a:lstStyle/>
          <a:p>
            <a:fld id="{BBAAE518-2107-4209-A8E8-5451D0D0782B}" type="slidenum">
              <a:rPr lang="en-US" smtClean="0"/>
              <a:t>‹#›</a:t>
            </a:fld>
            <a:endParaRPr lang="en-US"/>
          </a:p>
        </p:txBody>
      </p:sp>
    </p:spTree>
    <p:extLst>
      <p:ext uri="{BB962C8B-B14F-4D97-AF65-F5344CB8AC3E}">
        <p14:creationId xmlns:p14="http://schemas.microsoft.com/office/powerpoint/2010/main" val="283369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502FD-F8DC-4067-90D2-307006696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6FA64C-6A73-451F-9523-72B0F6C35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1C89A-9422-450E-904A-0911D0FDD5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813C0-6958-4D55-9AD9-F9837752EFD8}" type="datetimeFigureOut">
              <a:rPr lang="en-US" smtClean="0"/>
              <a:t>10/3/2019</a:t>
            </a:fld>
            <a:endParaRPr lang="en-US"/>
          </a:p>
        </p:txBody>
      </p:sp>
      <p:sp>
        <p:nvSpPr>
          <p:cNvPr id="5" name="Footer Placeholder 4">
            <a:extLst>
              <a:ext uri="{FF2B5EF4-FFF2-40B4-BE49-F238E27FC236}">
                <a16:creationId xmlns:a16="http://schemas.microsoft.com/office/drawing/2014/main" id="{87B8BA97-3665-432C-A7A0-927C9E938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380A1D-B325-4D36-8988-7538A2524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E518-2107-4209-A8E8-5451D0D0782B}" type="slidenum">
              <a:rPr lang="en-US" smtClean="0"/>
              <a:t>‹#›</a:t>
            </a:fld>
            <a:endParaRPr lang="en-US"/>
          </a:p>
        </p:txBody>
      </p:sp>
    </p:spTree>
    <p:extLst>
      <p:ext uri="{BB962C8B-B14F-4D97-AF65-F5344CB8AC3E}">
        <p14:creationId xmlns:p14="http://schemas.microsoft.com/office/powerpoint/2010/main" val="279831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A5B923-A17F-42F4-ADE0-52F59E60D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346A04-2C67-4C4D-9C32-76BC4483F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78F8F-7C79-4CB4-9D6B-EDEB789F7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FDD83-6250-4DAE-A751-0C017A8DE54E}" type="datetimeFigureOut">
              <a:rPr lang="en-US" smtClean="0"/>
              <a:t>10/3/2019</a:t>
            </a:fld>
            <a:endParaRPr lang="en-US"/>
          </a:p>
        </p:txBody>
      </p:sp>
      <p:sp>
        <p:nvSpPr>
          <p:cNvPr id="5" name="Footer Placeholder 4">
            <a:extLst>
              <a:ext uri="{FF2B5EF4-FFF2-40B4-BE49-F238E27FC236}">
                <a16:creationId xmlns:a16="http://schemas.microsoft.com/office/drawing/2014/main" id="{5E735A6D-ED88-4FB0-AC22-C1B4AFEF7D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AE5441-B50D-48C9-9A7C-7F32FDCEF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D09CF-5D2A-4858-A831-298AE0E6E5A7}" type="slidenum">
              <a:rPr lang="en-US" smtClean="0"/>
              <a:t>‹#›</a:t>
            </a:fld>
            <a:endParaRPr lang="en-US"/>
          </a:p>
        </p:txBody>
      </p:sp>
    </p:spTree>
    <p:extLst>
      <p:ext uri="{BB962C8B-B14F-4D97-AF65-F5344CB8AC3E}">
        <p14:creationId xmlns:p14="http://schemas.microsoft.com/office/powerpoint/2010/main" val="3253586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blancato@matzblancat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alr.edu/health/nutrition-consultations/" TargetMode="External"/><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lagiarismtoday.com/2014/04/22/plagiarism-strict-liability-issu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healthsite.com/diseases-conditions/malnutrition-in-adults-causes-symptoms-and-treatment-f0316/"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defeatmalnutrition.today/" TargetMode="External"/><Relationship Id="rId7" Type="http://schemas.openxmlformats.org/officeDocument/2006/relationships/hyperlink" Target="http://futureofcongregate.com/" TargetMode="External"/><Relationship Id="rId2" Type="http://schemas.openxmlformats.org/officeDocument/2006/relationships/hyperlink" Target="http://nanasp.org/" TargetMode="External"/><Relationship Id="rId1" Type="http://schemas.openxmlformats.org/officeDocument/2006/relationships/slideLayout" Target="../slideLayouts/slideLayout2.xml"/><Relationship Id="rId6" Type="http://schemas.openxmlformats.org/officeDocument/2006/relationships/hyperlink" Target="http://nanasp.org/NANASP2020Conference" TargetMode="External"/><Relationship Id="rId5" Type="http://schemas.openxmlformats.org/officeDocument/2006/relationships/hyperlink" Target="https://www.lcao.org/lcao-snap-comment-letter/" TargetMode="External"/><Relationship Id="rId4" Type="http://schemas.openxmlformats.org/officeDocument/2006/relationships/hyperlink" Target="http://nanasp.org/take-ac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hyperlink" Target="http://lawyersandsettlements.com/articles/pre-settlement-funding/pre-settlement-funding-legal-40-18879.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2700-2AAD-4B99-B2F9-130BC1971E70}"/>
              </a:ext>
            </a:extLst>
          </p:cNvPr>
          <p:cNvSpPr>
            <a:spLocks noGrp="1"/>
          </p:cNvSpPr>
          <p:nvPr>
            <p:ph type="ctrTitle"/>
          </p:nvPr>
        </p:nvSpPr>
        <p:spPr>
          <a:xfrm>
            <a:off x="655320" y="2671011"/>
            <a:ext cx="5257803" cy="2427120"/>
          </a:xfrm>
        </p:spPr>
        <p:txBody>
          <a:bodyPr anchor="t">
            <a:normAutofit/>
          </a:bodyPr>
          <a:lstStyle/>
          <a:p>
            <a:pPr algn="l"/>
            <a:r>
              <a:rPr lang="en-US"/>
              <a:t>Washington Update</a:t>
            </a:r>
          </a:p>
        </p:txBody>
      </p:sp>
      <p:sp>
        <p:nvSpPr>
          <p:cNvPr id="5" name="Subtitle 4">
            <a:extLst>
              <a:ext uri="{FF2B5EF4-FFF2-40B4-BE49-F238E27FC236}">
                <a16:creationId xmlns:a16="http://schemas.microsoft.com/office/drawing/2014/main" id="{EB45161C-D165-4B15-8CE0-F28757F732C9}"/>
              </a:ext>
            </a:extLst>
          </p:cNvPr>
          <p:cNvSpPr>
            <a:spLocks noGrp="1"/>
          </p:cNvSpPr>
          <p:nvPr>
            <p:ph type="subTitle" idx="1"/>
          </p:nvPr>
        </p:nvSpPr>
        <p:spPr>
          <a:xfrm>
            <a:off x="655320" y="330359"/>
            <a:ext cx="4758891" cy="1655762"/>
          </a:xfrm>
        </p:spPr>
        <p:txBody>
          <a:bodyPr anchor="b">
            <a:normAutofit/>
          </a:bodyPr>
          <a:lstStyle/>
          <a:p>
            <a:pPr algn="l"/>
            <a:r>
              <a:rPr lang="en-US" dirty="0"/>
              <a:t>Bob Blancato</a:t>
            </a:r>
          </a:p>
          <a:p>
            <a:pPr algn="l"/>
            <a:r>
              <a:rPr lang="en-US" dirty="0"/>
              <a:t>October 4, 2019</a:t>
            </a:r>
          </a:p>
          <a:p>
            <a:pPr algn="l"/>
            <a:r>
              <a:rPr lang="en-US" dirty="0">
                <a:hlinkClick r:id="rId2"/>
              </a:rPr>
              <a:t>rblancato@matzblancato.com</a:t>
            </a:r>
            <a:r>
              <a:rPr lang="en-US" dirty="0"/>
              <a:t> </a:t>
            </a:r>
          </a:p>
        </p:txBody>
      </p:sp>
      <p:pic>
        <p:nvPicPr>
          <p:cNvPr id="7" name="Picture 6" descr="A close up of a white building&#10;&#10;Description automatically generated">
            <a:extLst>
              <a:ext uri="{FF2B5EF4-FFF2-40B4-BE49-F238E27FC236}">
                <a16:creationId xmlns:a16="http://schemas.microsoft.com/office/drawing/2014/main" id="{4082113C-103F-4118-9AC9-734625616793}"/>
              </a:ext>
            </a:extLst>
          </p:cNvPr>
          <p:cNvPicPr>
            <a:picLocks noChangeAspect="1"/>
          </p:cNvPicPr>
          <p:nvPr/>
        </p:nvPicPr>
        <p:blipFill rotWithShape="1">
          <a:blip r:embed="rId3"/>
          <a:srcRect l="19444" r="19442" b="-1"/>
          <a:stretch/>
        </p:blipFill>
        <p:spPr>
          <a:xfrm>
            <a:off x="5913124"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Tree>
    <p:extLst>
      <p:ext uri="{BB962C8B-B14F-4D97-AF65-F5344CB8AC3E}">
        <p14:creationId xmlns:p14="http://schemas.microsoft.com/office/powerpoint/2010/main" val="3203344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68CBD-299F-484D-809F-AD3613DFFF5C}"/>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sz="4800" kern="1200" dirty="0">
                <a:solidFill>
                  <a:schemeClr val="tx1"/>
                </a:solidFill>
                <a:latin typeface="+mj-lt"/>
                <a:ea typeface="+mj-ea"/>
                <a:cs typeface="+mj-cs"/>
              </a:rPr>
              <a:t>Older Americans Act Reauthorization</a:t>
            </a:r>
          </a:p>
        </p:txBody>
      </p:sp>
      <p:sp>
        <p:nvSpPr>
          <p:cNvPr id="3" name="Text Placeholder 2">
            <a:extLst>
              <a:ext uri="{FF2B5EF4-FFF2-40B4-BE49-F238E27FC236}">
                <a16:creationId xmlns:a16="http://schemas.microsoft.com/office/drawing/2014/main" id="{A1341980-3AF9-43F9-B97A-F51471360462}"/>
              </a:ext>
            </a:extLst>
          </p:cNvPr>
          <p:cNvSpPr>
            <a:spLocks noGrp="1"/>
          </p:cNvSpPr>
          <p:nvPr>
            <p:ph type="body" idx="1"/>
          </p:nvPr>
        </p:nvSpPr>
        <p:spPr>
          <a:xfrm>
            <a:off x="2370667" y="4670258"/>
            <a:ext cx="5293449" cy="1371405"/>
          </a:xfrm>
        </p:spPr>
        <p:txBody>
          <a:bodyPr vert="horz" lIns="91440" tIns="45720" rIns="91440" bIns="45720" rtlCol="0">
            <a:normAutofit/>
          </a:bodyPr>
          <a:lstStyle/>
          <a:p>
            <a:endParaRPr lang="en-US" sz="2400" kern="1200">
              <a:solidFill>
                <a:schemeClr val="tx1"/>
              </a:solidFill>
              <a:latin typeface="+mn-lt"/>
              <a:ea typeface="+mn-ea"/>
              <a:cs typeface="+mn-cs"/>
            </a:endParaRPr>
          </a:p>
        </p:txBody>
      </p:sp>
      <p:pic>
        <p:nvPicPr>
          <p:cNvPr id="7" name="Graphic 6" descr="Person with Cane">
            <a:extLst>
              <a:ext uri="{FF2B5EF4-FFF2-40B4-BE49-F238E27FC236}">
                <a16:creationId xmlns:a16="http://schemas.microsoft.com/office/drawing/2014/main" id="{987B49E3-B284-496B-9B70-2B227A9B57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id="{771C360B-9640-4151-AE9B-8B2AEBB237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11593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81064156-5F39-4D80-A394-A41B386E9475}"/>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Older Americans Act Reauthorization</a:t>
            </a:r>
          </a:p>
        </p:txBody>
      </p:sp>
      <p:sp>
        <p:nvSpPr>
          <p:cNvPr id="3" name="Content Placeholder 2">
            <a:extLst>
              <a:ext uri="{FF2B5EF4-FFF2-40B4-BE49-F238E27FC236}">
                <a16:creationId xmlns:a16="http://schemas.microsoft.com/office/drawing/2014/main" id="{E7FDA32D-1FE8-4DA7-B5F5-1E978A7DC04E}"/>
              </a:ext>
            </a:extLst>
          </p:cNvPr>
          <p:cNvSpPr>
            <a:spLocks noGrp="1"/>
          </p:cNvSpPr>
          <p:nvPr>
            <p:ph idx="1"/>
          </p:nvPr>
        </p:nvSpPr>
        <p:spPr>
          <a:xfrm>
            <a:off x="5120640" y="804672"/>
            <a:ext cx="6281928" cy="5248656"/>
          </a:xfrm>
        </p:spPr>
        <p:txBody>
          <a:bodyPr anchor="ctr">
            <a:normAutofit/>
          </a:bodyPr>
          <a:lstStyle/>
          <a:p>
            <a:r>
              <a:rPr lang="en-US" sz="2000" dirty="0"/>
              <a:t>The House Education and Labor Committee has passed H.R. 4334, the Dignity in Aging Act, aka the reauthorization of the OAA</a:t>
            </a:r>
          </a:p>
          <a:p>
            <a:pPr lvl="1"/>
            <a:r>
              <a:rPr lang="en-US" sz="2000" dirty="0"/>
              <a:t>Rep. Stefanik co-sponsored the bill</a:t>
            </a:r>
          </a:p>
          <a:p>
            <a:r>
              <a:rPr lang="en-US" sz="2000" dirty="0"/>
              <a:t>A bipartisan modest 5-year extension of this great Act</a:t>
            </a:r>
          </a:p>
          <a:p>
            <a:r>
              <a:rPr lang="en-US" sz="2000" dirty="0"/>
              <a:t>Next stop: House floor</a:t>
            </a:r>
          </a:p>
          <a:p>
            <a:endParaRPr lang="en-US" sz="2000" dirty="0"/>
          </a:p>
          <a:p>
            <a:pPr marL="0" indent="0">
              <a:buNone/>
            </a:pPr>
            <a:endParaRPr lang="en-US" sz="2000" dirty="0"/>
          </a:p>
        </p:txBody>
      </p:sp>
    </p:spTree>
    <p:extLst>
      <p:ext uri="{BB962C8B-B14F-4D97-AF65-F5344CB8AC3E}">
        <p14:creationId xmlns:p14="http://schemas.microsoft.com/office/powerpoint/2010/main" val="255057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2E03-52D1-4B33-8594-11D27E663171}"/>
              </a:ext>
            </a:extLst>
          </p:cNvPr>
          <p:cNvSpPr>
            <a:spLocks noGrp="1"/>
          </p:cNvSpPr>
          <p:nvPr>
            <p:ph type="title"/>
          </p:nvPr>
        </p:nvSpPr>
        <p:spPr>
          <a:xfrm>
            <a:off x="960100" y="978102"/>
            <a:ext cx="10588434" cy="1062644"/>
          </a:xfrm>
        </p:spPr>
        <p:txBody>
          <a:bodyPr anchor="b">
            <a:normAutofit/>
          </a:bodyPr>
          <a:lstStyle/>
          <a:p>
            <a:r>
              <a:rPr lang="en-US"/>
              <a:t>What’s New? Important Provisions</a:t>
            </a:r>
            <a:endParaRPr lang="en-US" dirty="0"/>
          </a:p>
        </p:txBody>
      </p:sp>
      <p:cxnSp>
        <p:nvCxnSpPr>
          <p:cNvPr id="22" name="Straight Connector 2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bunch of fruit sitting on a table&#10;&#10;Description automatically generated">
            <a:extLst>
              <a:ext uri="{FF2B5EF4-FFF2-40B4-BE49-F238E27FC236}">
                <a16:creationId xmlns:a16="http://schemas.microsoft.com/office/drawing/2014/main" id="{FA266DA7-F544-436D-B5E9-2B6AC7D999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7195" y="2811104"/>
            <a:ext cx="2540136" cy="2928114"/>
          </a:xfrm>
          <a:prstGeom prst="rect">
            <a:avLst/>
          </a:prstGeom>
        </p:spPr>
      </p:pic>
      <p:sp>
        <p:nvSpPr>
          <p:cNvPr id="3" name="Content Placeholder 2">
            <a:extLst>
              <a:ext uri="{FF2B5EF4-FFF2-40B4-BE49-F238E27FC236}">
                <a16:creationId xmlns:a16="http://schemas.microsoft.com/office/drawing/2014/main" id="{61DF73BA-B8B0-40A7-87AC-CD1A43295050}"/>
              </a:ext>
            </a:extLst>
          </p:cNvPr>
          <p:cNvSpPr>
            <a:spLocks noGrp="1"/>
          </p:cNvSpPr>
          <p:nvPr>
            <p:ph idx="1"/>
          </p:nvPr>
        </p:nvSpPr>
        <p:spPr>
          <a:xfrm>
            <a:off x="4955354" y="2682433"/>
            <a:ext cx="6282169" cy="3215749"/>
          </a:xfrm>
        </p:spPr>
        <p:txBody>
          <a:bodyPr>
            <a:normAutofit/>
          </a:bodyPr>
          <a:lstStyle/>
          <a:p>
            <a:r>
              <a:rPr lang="en-US" sz="2000"/>
              <a:t>35% increase in total authorizations over life of bill</a:t>
            </a:r>
          </a:p>
          <a:p>
            <a:pPr lvl="1"/>
            <a:r>
              <a:rPr lang="en-US" sz="2000"/>
              <a:t>Sends important message to actual funders</a:t>
            </a:r>
          </a:p>
          <a:p>
            <a:r>
              <a:rPr lang="en-US" sz="2000"/>
              <a:t>Adds malnutrition screening to the act as part of nutrition screening within broader routine health screening of disease prevention and health promotion services</a:t>
            </a:r>
          </a:p>
          <a:p>
            <a:pPr lvl="1"/>
            <a:r>
              <a:rPr lang="en-US" sz="2000"/>
              <a:t>Also adds reducing malnutrition as stated objective of the nutrition program</a:t>
            </a:r>
          </a:p>
          <a:p>
            <a:r>
              <a:rPr lang="en-US" sz="2000"/>
              <a:t>Brings research, evaluation and demonstration programs back into the Act after a long absence</a:t>
            </a:r>
          </a:p>
          <a:p>
            <a:endParaRPr lang="en-US" sz="2000"/>
          </a:p>
        </p:txBody>
      </p:sp>
    </p:spTree>
    <p:extLst>
      <p:ext uri="{BB962C8B-B14F-4D97-AF65-F5344CB8AC3E}">
        <p14:creationId xmlns:p14="http://schemas.microsoft.com/office/powerpoint/2010/main" val="410477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C233-B35D-429D-A183-E1A36C35F407}"/>
              </a:ext>
            </a:extLst>
          </p:cNvPr>
          <p:cNvSpPr>
            <a:spLocks noGrp="1"/>
          </p:cNvSpPr>
          <p:nvPr>
            <p:ph type="title"/>
          </p:nvPr>
        </p:nvSpPr>
        <p:spPr>
          <a:xfrm>
            <a:off x="960100" y="978102"/>
            <a:ext cx="10588434" cy="1062644"/>
          </a:xfrm>
        </p:spPr>
        <p:txBody>
          <a:bodyPr anchor="b">
            <a:normAutofit/>
          </a:bodyPr>
          <a:lstStyle/>
          <a:p>
            <a:r>
              <a:rPr lang="en-US" dirty="0"/>
              <a:t>Important Provisions (cont.)</a:t>
            </a:r>
          </a:p>
        </p:txBody>
      </p:sp>
      <p:cxnSp>
        <p:nvCxnSpPr>
          <p:cNvPr id="16" name="Straight Connector 1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Universal Access">
            <a:extLst>
              <a:ext uri="{FF2B5EF4-FFF2-40B4-BE49-F238E27FC236}">
                <a16:creationId xmlns:a16="http://schemas.microsoft.com/office/drawing/2014/main" id="{33712E02-1800-4F6F-B967-6463845F69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395B42D0-06F0-4152-B90F-63617FCC3CF6}"/>
              </a:ext>
            </a:extLst>
          </p:cNvPr>
          <p:cNvSpPr>
            <a:spLocks noGrp="1"/>
          </p:cNvSpPr>
          <p:nvPr>
            <p:ph idx="1"/>
          </p:nvPr>
        </p:nvSpPr>
        <p:spPr>
          <a:xfrm>
            <a:off x="4955354" y="2682433"/>
            <a:ext cx="6282169" cy="3215749"/>
          </a:xfrm>
        </p:spPr>
        <p:txBody>
          <a:bodyPr>
            <a:normAutofit/>
          </a:bodyPr>
          <a:lstStyle/>
          <a:p>
            <a:r>
              <a:rPr lang="en-US" sz="2400"/>
              <a:t>Establishes an Interagency Coordinating Committee on Age Friendly Communities and tasks this committee with coordinating efforts to promote safe and accessible independent living environments</a:t>
            </a:r>
          </a:p>
          <a:p>
            <a:r>
              <a:rPr lang="en-US" sz="2400"/>
              <a:t>Provides greater support for family caregivers, including the use of caregiver assessments</a:t>
            </a:r>
          </a:p>
          <a:p>
            <a:endParaRPr lang="en-US" sz="2400"/>
          </a:p>
        </p:txBody>
      </p:sp>
    </p:spTree>
    <p:extLst>
      <p:ext uri="{BB962C8B-B14F-4D97-AF65-F5344CB8AC3E}">
        <p14:creationId xmlns:p14="http://schemas.microsoft.com/office/powerpoint/2010/main" val="26104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E1F0-73D7-40DC-9C51-5AD74891AF90}"/>
              </a:ext>
            </a:extLst>
          </p:cNvPr>
          <p:cNvSpPr>
            <a:spLocks noGrp="1"/>
          </p:cNvSpPr>
          <p:nvPr>
            <p:ph type="title"/>
          </p:nvPr>
        </p:nvSpPr>
        <p:spPr>
          <a:xfrm>
            <a:off x="1571811" y="1573586"/>
            <a:ext cx="9122584" cy="1325563"/>
          </a:xfrm>
        </p:spPr>
        <p:txBody>
          <a:bodyPr>
            <a:normAutofit/>
          </a:bodyPr>
          <a:lstStyle/>
          <a:p>
            <a:r>
              <a:rPr lang="en-US" dirty="0"/>
              <a:t>Important Provisions (cont.)</a:t>
            </a:r>
          </a:p>
        </p:txBody>
      </p:sp>
      <p:sp>
        <p:nvSpPr>
          <p:cNvPr id="3" name="Content Placeholder 2">
            <a:extLst>
              <a:ext uri="{FF2B5EF4-FFF2-40B4-BE49-F238E27FC236}">
                <a16:creationId xmlns:a16="http://schemas.microsoft.com/office/drawing/2014/main" id="{95DA7AF4-7C70-4D2D-AA17-DDCF2EA742DB}"/>
              </a:ext>
            </a:extLst>
          </p:cNvPr>
          <p:cNvSpPr>
            <a:spLocks noGrp="1"/>
          </p:cNvSpPr>
          <p:nvPr>
            <p:ph idx="1"/>
          </p:nvPr>
        </p:nvSpPr>
        <p:spPr>
          <a:xfrm>
            <a:off x="1571811" y="3060017"/>
            <a:ext cx="6066118" cy="2438546"/>
          </a:xfrm>
        </p:spPr>
        <p:txBody>
          <a:bodyPr>
            <a:normAutofit/>
          </a:bodyPr>
          <a:lstStyle/>
          <a:p>
            <a:r>
              <a:rPr lang="en-US" sz="1900"/>
              <a:t>Places a greater focus on social isolation by empowering local organizations to evaluate solutions for social isolation and incorporating social isolation screening into health and supportive services</a:t>
            </a:r>
          </a:p>
          <a:p>
            <a:r>
              <a:rPr lang="en-US" sz="1900"/>
              <a:t>Continues the Falls Prevention and Chronic Disease Self Management programs</a:t>
            </a:r>
          </a:p>
          <a:p>
            <a:r>
              <a:rPr lang="en-US" sz="1900"/>
              <a:t>And adds social determinants of health to the purposes of Title III</a:t>
            </a:r>
          </a:p>
          <a:p>
            <a:endParaRPr lang="en-US" sz="1900"/>
          </a:p>
        </p:txBody>
      </p:sp>
      <p:sp>
        <p:nvSpPr>
          <p:cNvPr id="17"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9"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Graphique 18" descr="Group">
            <a:extLst>
              <a:ext uri="{FF2B5EF4-FFF2-40B4-BE49-F238E27FC236}">
                <a16:creationId xmlns:a16="http://schemas.microsoft.com/office/drawing/2014/main" id="{A045C737-C3E0-4672-8065-0EF762E02D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5899" y="3191551"/>
            <a:ext cx="2194559" cy="2194559"/>
          </a:xfrm>
          <a:prstGeom prst="rect">
            <a:avLst/>
          </a:prstGeom>
        </p:spPr>
      </p:pic>
    </p:spTree>
    <p:extLst>
      <p:ext uri="{BB962C8B-B14F-4D97-AF65-F5344CB8AC3E}">
        <p14:creationId xmlns:p14="http://schemas.microsoft.com/office/powerpoint/2010/main" val="211639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1277-A103-49EE-9CD7-4BB0731CD278}"/>
              </a:ext>
            </a:extLst>
          </p:cNvPr>
          <p:cNvSpPr>
            <a:spLocks noGrp="1"/>
          </p:cNvSpPr>
          <p:nvPr>
            <p:ph type="title"/>
          </p:nvPr>
        </p:nvSpPr>
        <p:spPr>
          <a:xfrm>
            <a:off x="2679032" y="2939172"/>
            <a:ext cx="6833936" cy="979656"/>
          </a:xfrm>
        </p:spPr>
        <p:txBody>
          <a:bodyPr anchor="ctr">
            <a:normAutofit/>
          </a:bodyPr>
          <a:lstStyle/>
          <a:p>
            <a:pPr algn="ctr"/>
            <a:r>
              <a:rPr lang="en-US"/>
              <a:t>What Stays Put?</a:t>
            </a:r>
          </a:p>
        </p:txBody>
      </p:sp>
      <p:pic>
        <p:nvPicPr>
          <p:cNvPr id="7" name="Graphic 6" descr="Checkmark">
            <a:extLst>
              <a:ext uri="{FF2B5EF4-FFF2-40B4-BE49-F238E27FC236}">
                <a16:creationId xmlns:a16="http://schemas.microsoft.com/office/drawing/2014/main" id="{3F19F28F-9F40-406D-BDF6-EF906BEFEE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0200" y="1567572"/>
            <a:ext cx="1371600" cy="1371600"/>
          </a:xfrm>
          <a:prstGeom prst="rect">
            <a:avLst/>
          </a:prstGeom>
        </p:spPr>
      </p:pic>
      <p:sp>
        <p:nvSpPr>
          <p:cNvPr id="3" name="Content Placeholder 2">
            <a:extLst>
              <a:ext uri="{FF2B5EF4-FFF2-40B4-BE49-F238E27FC236}">
                <a16:creationId xmlns:a16="http://schemas.microsoft.com/office/drawing/2014/main" id="{DBB824F8-12C6-47EE-BDFF-B3BD883E0DD4}"/>
              </a:ext>
            </a:extLst>
          </p:cNvPr>
          <p:cNvSpPr>
            <a:spLocks noGrp="1"/>
          </p:cNvSpPr>
          <p:nvPr>
            <p:ph idx="1"/>
          </p:nvPr>
        </p:nvSpPr>
        <p:spPr>
          <a:xfrm>
            <a:off x="2679032" y="4079695"/>
            <a:ext cx="6833936" cy="2097266"/>
          </a:xfrm>
        </p:spPr>
        <p:txBody>
          <a:bodyPr anchor="t">
            <a:normAutofit/>
          </a:bodyPr>
          <a:lstStyle/>
          <a:p>
            <a:pPr algn="ctr"/>
            <a:r>
              <a:rPr lang="en-US" sz="2400"/>
              <a:t>Transfer authority between B and C1/C2</a:t>
            </a:r>
          </a:p>
          <a:p>
            <a:pPr algn="ctr"/>
            <a:r>
              <a:rPr lang="en-US" sz="2400"/>
              <a:t>Separation of C1 and C2</a:t>
            </a:r>
          </a:p>
          <a:p>
            <a:pPr algn="ctr"/>
            <a:r>
              <a:rPr lang="en-US" sz="2400"/>
              <a:t>Voluntary contributions/no cost-sharing in nutrition</a:t>
            </a:r>
            <a:endParaRPr lang="en-US" sz="2400" dirty="0"/>
          </a:p>
        </p:txBody>
      </p:sp>
    </p:spTree>
    <p:extLst>
      <p:ext uri="{BB962C8B-B14F-4D97-AF65-F5344CB8AC3E}">
        <p14:creationId xmlns:p14="http://schemas.microsoft.com/office/powerpoint/2010/main" val="364356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8544-11BE-42DB-9B0E-37108D2911E5}"/>
              </a:ext>
            </a:extLst>
          </p:cNvPr>
          <p:cNvSpPr>
            <a:spLocks noGrp="1"/>
          </p:cNvSpPr>
          <p:nvPr>
            <p:ph type="title"/>
          </p:nvPr>
        </p:nvSpPr>
        <p:spPr>
          <a:xfrm>
            <a:off x="4965430" y="629268"/>
            <a:ext cx="6586491" cy="1286160"/>
          </a:xfrm>
        </p:spPr>
        <p:txBody>
          <a:bodyPr anchor="b">
            <a:normAutofit/>
          </a:bodyPr>
          <a:lstStyle/>
          <a:p>
            <a:r>
              <a:rPr lang="en-US" dirty="0"/>
              <a:t>Next Steps</a:t>
            </a:r>
          </a:p>
        </p:txBody>
      </p:sp>
      <p:pic>
        <p:nvPicPr>
          <p:cNvPr id="4" name="Picture 3" descr="A picture containing table, tool, indoor, hammer&#10;&#10;Description automatically generated">
            <a:extLst>
              <a:ext uri="{FF2B5EF4-FFF2-40B4-BE49-F238E27FC236}">
                <a16:creationId xmlns:a16="http://schemas.microsoft.com/office/drawing/2014/main" id="{EBD1E60D-F480-43D3-88D1-2F274B18DC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132" r="4577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23215"/>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AB1D64-2E0E-45E4-BFB9-0061AF1A604A}"/>
              </a:ext>
            </a:extLst>
          </p:cNvPr>
          <p:cNvSpPr>
            <a:spLocks noGrp="1"/>
          </p:cNvSpPr>
          <p:nvPr>
            <p:ph idx="1"/>
          </p:nvPr>
        </p:nvSpPr>
        <p:spPr>
          <a:xfrm>
            <a:off x="4965431" y="2438400"/>
            <a:ext cx="6586489" cy="3785419"/>
          </a:xfrm>
        </p:spPr>
        <p:txBody>
          <a:bodyPr>
            <a:normAutofit/>
          </a:bodyPr>
          <a:lstStyle/>
          <a:p>
            <a:r>
              <a:rPr lang="en-US" sz="2000" dirty="0"/>
              <a:t>Passage by full House </a:t>
            </a:r>
          </a:p>
          <a:p>
            <a:r>
              <a:rPr lang="en-US" sz="2000" dirty="0"/>
              <a:t>Senate must follow</a:t>
            </a:r>
          </a:p>
          <a:p>
            <a:pPr lvl="1"/>
            <a:r>
              <a:rPr lang="en-US" sz="2000" dirty="0"/>
              <a:t>Have already seen a draft bill in June</a:t>
            </a:r>
          </a:p>
          <a:p>
            <a:pPr lvl="1"/>
            <a:r>
              <a:rPr lang="en-US" sz="2000" dirty="0"/>
              <a:t>Expect introduction soon</a:t>
            </a:r>
          </a:p>
          <a:p>
            <a:r>
              <a:rPr lang="en-US" sz="2000" dirty="0"/>
              <a:t>Then, work out the differences</a:t>
            </a:r>
          </a:p>
          <a:p>
            <a:r>
              <a:rPr lang="en-US" sz="2000" dirty="0"/>
              <a:t>So, the Senate is the unknown</a:t>
            </a:r>
          </a:p>
          <a:p>
            <a:r>
              <a:rPr lang="en-US" sz="2000" dirty="0"/>
              <a:t>Sens. Gillibrand on Aging Committee—urge her to reauthorize the Act before the end of the year</a:t>
            </a:r>
          </a:p>
        </p:txBody>
      </p:sp>
    </p:spTree>
    <p:extLst>
      <p:ext uri="{BB962C8B-B14F-4D97-AF65-F5344CB8AC3E}">
        <p14:creationId xmlns:p14="http://schemas.microsoft.com/office/powerpoint/2010/main" val="6869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CB35-B61E-4CDA-954B-BE98FE08A45E}"/>
              </a:ext>
            </a:extLst>
          </p:cNvPr>
          <p:cNvSpPr>
            <a:spLocks noGrp="1"/>
          </p:cNvSpPr>
          <p:nvPr>
            <p:ph type="title"/>
          </p:nvPr>
        </p:nvSpPr>
        <p:spPr>
          <a:xfrm>
            <a:off x="2370667" y="2187743"/>
            <a:ext cx="5293449" cy="2482515"/>
          </a:xfrm>
        </p:spPr>
        <p:txBody>
          <a:bodyPr vert="horz" lIns="91440" tIns="45720" rIns="91440" bIns="45720" rtlCol="0" anchor="ctr">
            <a:normAutofit/>
          </a:bodyPr>
          <a:lstStyle/>
          <a:p>
            <a:r>
              <a:rPr lang="en-US" kern="1200" dirty="0">
                <a:solidFill>
                  <a:schemeClr val="tx1"/>
                </a:solidFill>
                <a:latin typeface="+mj-lt"/>
                <a:ea typeface="+mj-ea"/>
                <a:cs typeface="+mj-cs"/>
              </a:rPr>
              <a:t>Other Nutrition Work</a:t>
            </a:r>
          </a:p>
        </p:txBody>
      </p:sp>
      <p:sp>
        <p:nvSpPr>
          <p:cNvPr id="3" name="Text Placeholder 2">
            <a:extLst>
              <a:ext uri="{FF2B5EF4-FFF2-40B4-BE49-F238E27FC236}">
                <a16:creationId xmlns:a16="http://schemas.microsoft.com/office/drawing/2014/main" id="{10B75359-1790-4415-A4A2-866F61B0C539}"/>
              </a:ext>
            </a:extLst>
          </p:cNvPr>
          <p:cNvSpPr>
            <a:spLocks noGrp="1"/>
          </p:cNvSpPr>
          <p:nvPr>
            <p:ph type="body" idx="1"/>
          </p:nvPr>
        </p:nvSpPr>
        <p:spPr>
          <a:xfrm>
            <a:off x="2370667" y="4670258"/>
            <a:ext cx="5293449" cy="1371405"/>
          </a:xfrm>
        </p:spPr>
        <p:txBody>
          <a:bodyPr vert="horz" lIns="91440" tIns="45720" rIns="91440" bIns="45720" rtlCol="0">
            <a:normAutofit/>
          </a:bodyPr>
          <a:lstStyle/>
          <a:p>
            <a:endParaRPr lang="en-US" sz="2400" kern="1200">
              <a:solidFill>
                <a:schemeClr val="tx1"/>
              </a:solidFill>
              <a:latin typeface="+mn-lt"/>
              <a:ea typeface="+mn-ea"/>
              <a:cs typeface="+mn-cs"/>
            </a:endParaRPr>
          </a:p>
        </p:txBody>
      </p:sp>
      <p:pic>
        <p:nvPicPr>
          <p:cNvPr id="7" name="Graphic 6" descr="Avocado">
            <a:extLst>
              <a:ext uri="{FF2B5EF4-FFF2-40B4-BE49-F238E27FC236}">
                <a16:creationId xmlns:a16="http://schemas.microsoft.com/office/drawing/2014/main" id="{F9DFD853-FE5F-4EA1-9B3F-C716FBB1CB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id="{63B9CDEC-D4BF-4499-9277-3A7E119774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712948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8603-F604-4A73-AAEA-BC0C46658C56}"/>
              </a:ext>
            </a:extLst>
          </p:cNvPr>
          <p:cNvSpPr>
            <a:spLocks noGrp="1"/>
          </p:cNvSpPr>
          <p:nvPr>
            <p:ph type="title"/>
          </p:nvPr>
        </p:nvSpPr>
        <p:spPr/>
        <p:txBody>
          <a:bodyPr/>
          <a:lstStyle/>
          <a:p>
            <a:r>
              <a:rPr lang="en-US" dirty="0"/>
              <a:t>SNAP Changes</a:t>
            </a:r>
          </a:p>
        </p:txBody>
      </p:sp>
      <p:sp>
        <p:nvSpPr>
          <p:cNvPr id="3" name="Content Placeholder 2">
            <a:extLst>
              <a:ext uri="{FF2B5EF4-FFF2-40B4-BE49-F238E27FC236}">
                <a16:creationId xmlns:a16="http://schemas.microsoft.com/office/drawing/2014/main" id="{452C2F68-CEA8-4D8D-9CBA-407FE5FC3F94}"/>
              </a:ext>
            </a:extLst>
          </p:cNvPr>
          <p:cNvSpPr>
            <a:spLocks noGrp="1"/>
          </p:cNvSpPr>
          <p:nvPr>
            <p:ph idx="1"/>
          </p:nvPr>
        </p:nvSpPr>
        <p:spPr/>
        <p:txBody>
          <a:bodyPr>
            <a:normAutofit lnSpcReduction="10000"/>
          </a:bodyPr>
          <a:lstStyle/>
          <a:p>
            <a:r>
              <a:rPr lang="en-US" dirty="0"/>
              <a:t>Trump administration has issued a proposed rule to eliminate broad-based categorical eligibility</a:t>
            </a:r>
          </a:p>
          <a:p>
            <a:pPr lvl="1"/>
            <a:r>
              <a:rPr lang="en-US" dirty="0"/>
              <a:t>Less restrictive asset and income tests – NY participates</a:t>
            </a:r>
          </a:p>
          <a:p>
            <a:pPr lvl="1"/>
            <a:r>
              <a:rPr lang="en-US" dirty="0"/>
              <a:t>If you receive SSI, automatically eligible</a:t>
            </a:r>
          </a:p>
          <a:p>
            <a:r>
              <a:rPr lang="en-US" dirty="0"/>
              <a:t>This proposal would take SNAP benefits away from 660,000 people with seniors in the home – 13.2% of all senior households</a:t>
            </a:r>
          </a:p>
          <a:p>
            <a:r>
              <a:rPr lang="en-US" dirty="0"/>
              <a:t>Would also raise administrative burden</a:t>
            </a:r>
          </a:p>
          <a:p>
            <a:r>
              <a:rPr lang="en-US" dirty="0"/>
              <a:t>NANASP, Meals on Wheels America, and dozens of other senior orgs sent in a joint comment</a:t>
            </a:r>
          </a:p>
          <a:p>
            <a:r>
              <a:rPr lang="en-US" dirty="0"/>
              <a:t>Over 75,000 comments received opposing the rule</a:t>
            </a:r>
          </a:p>
        </p:txBody>
      </p:sp>
    </p:spTree>
    <p:extLst>
      <p:ext uri="{BB962C8B-B14F-4D97-AF65-F5344CB8AC3E}">
        <p14:creationId xmlns:p14="http://schemas.microsoft.com/office/powerpoint/2010/main" val="358524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2B31-38D8-4BE2-AB08-C337DC3C603C}"/>
              </a:ext>
            </a:extLst>
          </p:cNvPr>
          <p:cNvSpPr>
            <a:spLocks noGrp="1"/>
          </p:cNvSpPr>
          <p:nvPr>
            <p:ph type="title"/>
          </p:nvPr>
        </p:nvSpPr>
        <p:spPr>
          <a:xfrm>
            <a:off x="838200" y="365125"/>
            <a:ext cx="10515600" cy="1325563"/>
          </a:xfrm>
          <a:prstGeom prst="ellipse">
            <a:avLst/>
          </a:prstGeom>
        </p:spPr>
        <p:txBody>
          <a:bodyPr>
            <a:normAutofit/>
          </a:bodyPr>
          <a:lstStyle/>
          <a:p>
            <a:r>
              <a:rPr lang="en-US"/>
              <a:t>Malnutrition: By the Numbers</a:t>
            </a:r>
          </a:p>
        </p:txBody>
      </p:sp>
      <p:graphicFrame>
        <p:nvGraphicFramePr>
          <p:cNvPr id="7" name="Content Placeholder 2">
            <a:extLst>
              <a:ext uri="{FF2B5EF4-FFF2-40B4-BE49-F238E27FC236}">
                <a16:creationId xmlns:a16="http://schemas.microsoft.com/office/drawing/2014/main" id="{CD09DE5F-A960-4D0C-8F5E-DD47CA1EE4B5}"/>
              </a:ext>
            </a:extLst>
          </p:cNvPr>
          <p:cNvGraphicFramePr>
            <a:graphicFrameLocks noGrp="1"/>
          </p:cNvGraphicFramePr>
          <p:nvPr>
            <p:ph idx="1"/>
            <p:extLst>
              <p:ext uri="{D42A27DB-BD31-4B8C-83A1-F6EECF244321}">
                <p14:modId xmlns:p14="http://schemas.microsoft.com/office/powerpoint/2010/main" val="4612159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44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tree&#10;&#10;Description automatically generated">
            <a:extLst>
              <a:ext uri="{FF2B5EF4-FFF2-40B4-BE49-F238E27FC236}">
                <a16:creationId xmlns:a16="http://schemas.microsoft.com/office/drawing/2014/main" id="{892629CC-494B-4770-B29D-06D5CC78D8AD}"/>
              </a:ext>
            </a:extLst>
          </p:cNvPr>
          <p:cNvPicPr>
            <a:picLocks noChangeAspect="1"/>
          </p:cNvPicPr>
          <p:nvPr/>
        </p:nvPicPr>
        <p:blipFill rotWithShape="1">
          <a:blip r:embed="rId2"/>
          <a:srcRect b="15730"/>
          <a:stretch/>
        </p:blipFill>
        <p:spPr>
          <a:xfrm>
            <a:off x="20" y="10"/>
            <a:ext cx="12191980" cy="6857990"/>
          </a:xfrm>
          <a:prstGeom prst="rect">
            <a:avLst/>
          </a:prstGeom>
        </p:spPr>
      </p:pic>
    </p:spTree>
    <p:extLst>
      <p:ext uri="{BB962C8B-B14F-4D97-AF65-F5344CB8AC3E}">
        <p14:creationId xmlns:p14="http://schemas.microsoft.com/office/powerpoint/2010/main" val="262739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12771-1D91-4784-9957-66859C490894}"/>
              </a:ext>
            </a:extLst>
          </p:cNvPr>
          <p:cNvSpPr>
            <a:spLocks noGrp="1"/>
          </p:cNvSpPr>
          <p:nvPr>
            <p:ph type="title"/>
          </p:nvPr>
        </p:nvSpPr>
        <p:spPr>
          <a:xfrm>
            <a:off x="960100" y="978102"/>
            <a:ext cx="10588434" cy="1062644"/>
          </a:xfrm>
        </p:spPr>
        <p:txBody>
          <a:bodyPr anchor="b">
            <a:normAutofit/>
          </a:bodyPr>
          <a:lstStyle/>
          <a:p>
            <a:r>
              <a:rPr lang="en-US" dirty="0"/>
              <a:t>Defeat Malnutrition Today Coalition</a:t>
            </a:r>
          </a:p>
        </p:txBody>
      </p:sp>
      <p:cxnSp>
        <p:nvCxnSpPr>
          <p:cNvPr id="16"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device&#10;&#10;Description automatically generated">
            <a:extLst>
              <a:ext uri="{FF2B5EF4-FFF2-40B4-BE49-F238E27FC236}">
                <a16:creationId xmlns:a16="http://schemas.microsoft.com/office/drawing/2014/main" id="{4F920518-208D-491F-8A4E-DD90D781C70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4023" y="2811104"/>
            <a:ext cx="3366480" cy="1792650"/>
          </a:xfrm>
          <a:prstGeom prst="rect">
            <a:avLst/>
          </a:prstGeom>
        </p:spPr>
      </p:pic>
      <p:sp>
        <p:nvSpPr>
          <p:cNvPr id="3" name="Content Placeholder 2">
            <a:extLst>
              <a:ext uri="{FF2B5EF4-FFF2-40B4-BE49-F238E27FC236}">
                <a16:creationId xmlns:a16="http://schemas.microsoft.com/office/drawing/2014/main" id="{DBDEB1AD-3DC8-4E51-9A9C-84E5D4E04B0E}"/>
              </a:ext>
            </a:extLst>
          </p:cNvPr>
          <p:cNvSpPr>
            <a:spLocks noGrp="1"/>
          </p:cNvSpPr>
          <p:nvPr>
            <p:ph idx="1"/>
          </p:nvPr>
        </p:nvSpPr>
        <p:spPr>
          <a:xfrm>
            <a:off x="4955354" y="2682433"/>
            <a:ext cx="6282169" cy="3215749"/>
          </a:xfrm>
        </p:spPr>
        <p:txBody>
          <a:bodyPr>
            <a:normAutofit/>
          </a:bodyPr>
          <a:lstStyle/>
          <a:p>
            <a:r>
              <a:rPr lang="en-US" sz="1900"/>
              <a:t>So, for the past four years, we have been cultivating the Defeat Malnutrition Today coalition</a:t>
            </a:r>
          </a:p>
          <a:p>
            <a:r>
              <a:rPr lang="en-US" sz="1900"/>
              <a:t>94 member organizations and counting</a:t>
            </a:r>
          </a:p>
          <a:p>
            <a:r>
              <a:rPr lang="en-US" sz="1900"/>
              <a:t>Just completed a successful Malnutrition Awareness Week observance highlighted by the introduction of Senate Resolution 338, bipartisan legislation co-authored by Sens. Chris Murphy (D-CT) and Charles Grassley (R-IA) </a:t>
            </a:r>
          </a:p>
          <a:p>
            <a:pPr lvl="1"/>
            <a:r>
              <a:rPr lang="en-US" sz="1900"/>
              <a:t>They were joined by Sens. Sinema, Booker, Blumenthal, Capito, Coons, Hassan, King, Roberts, Feinstein, Lankford and Wyden</a:t>
            </a:r>
          </a:p>
        </p:txBody>
      </p:sp>
    </p:spTree>
    <p:extLst>
      <p:ext uri="{BB962C8B-B14F-4D97-AF65-F5344CB8AC3E}">
        <p14:creationId xmlns:p14="http://schemas.microsoft.com/office/powerpoint/2010/main" val="2944841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1A16-78C7-4921-81D1-82112877CA12}"/>
              </a:ext>
            </a:extLst>
          </p:cNvPr>
          <p:cNvSpPr>
            <a:spLocks noGrp="1"/>
          </p:cNvSpPr>
          <p:nvPr>
            <p:ph type="title"/>
          </p:nvPr>
        </p:nvSpPr>
        <p:spPr>
          <a:xfrm>
            <a:off x="838200" y="365125"/>
            <a:ext cx="10515600" cy="1325563"/>
          </a:xfrm>
        </p:spPr>
        <p:txBody>
          <a:bodyPr/>
          <a:lstStyle/>
          <a:p>
            <a:r>
              <a:rPr lang="en-US" dirty="0"/>
              <a:t>NANASP-NRCNA Congregate Meals Grant</a:t>
            </a:r>
          </a:p>
        </p:txBody>
      </p:sp>
      <p:sp>
        <p:nvSpPr>
          <p:cNvPr id="3" name="Content Placeholder 2">
            <a:extLst>
              <a:ext uri="{FF2B5EF4-FFF2-40B4-BE49-F238E27FC236}">
                <a16:creationId xmlns:a16="http://schemas.microsoft.com/office/drawing/2014/main" id="{408BB509-993A-4219-BA8D-7D1CF2EF69E6}"/>
              </a:ext>
            </a:extLst>
          </p:cNvPr>
          <p:cNvSpPr>
            <a:spLocks noGrp="1"/>
          </p:cNvSpPr>
          <p:nvPr>
            <p:ph idx="1"/>
          </p:nvPr>
        </p:nvSpPr>
        <p:spPr>
          <a:xfrm>
            <a:off x="838200" y="1825625"/>
            <a:ext cx="10515600" cy="4667250"/>
          </a:xfrm>
        </p:spPr>
        <p:txBody>
          <a:bodyPr>
            <a:normAutofit lnSpcReduction="10000"/>
          </a:bodyPr>
          <a:lstStyle/>
          <a:p>
            <a:r>
              <a:rPr lang="en-US" dirty="0"/>
              <a:t>NANASP partnered with the National Resource Center on Nutrition and Aging for a year-long grant on the future of congregate nutrition programs</a:t>
            </a:r>
          </a:p>
          <a:p>
            <a:r>
              <a:rPr lang="en-US" dirty="0"/>
              <a:t>Products included:</a:t>
            </a:r>
          </a:p>
          <a:p>
            <a:pPr lvl="1"/>
            <a:r>
              <a:rPr lang="en-US" dirty="0"/>
              <a:t>A day-long convening/conference for 50 participants and staff in March 2019 and a proceedings document (included Marian </a:t>
            </a:r>
            <a:r>
              <a:rPr lang="en-US" dirty="0" err="1"/>
              <a:t>Lewek</a:t>
            </a:r>
            <a:r>
              <a:rPr lang="en-US" dirty="0"/>
              <a:t> of Queens Village, NY)</a:t>
            </a:r>
          </a:p>
          <a:p>
            <a:pPr lvl="1"/>
            <a:r>
              <a:rPr lang="en-US" dirty="0"/>
              <a:t>Two “virtual summits” (interactive webinars) for collecting further feedback from the network</a:t>
            </a:r>
          </a:p>
          <a:p>
            <a:pPr lvl="1"/>
            <a:r>
              <a:rPr lang="en-US" dirty="0"/>
              <a:t>A literature review of the current state of congregate nutrition programs</a:t>
            </a:r>
          </a:p>
          <a:p>
            <a:pPr lvl="1"/>
            <a:r>
              <a:rPr lang="en-US" dirty="0"/>
              <a:t>Three fact sheets on various aspects of the congregate nutrition program</a:t>
            </a:r>
          </a:p>
          <a:p>
            <a:pPr lvl="1"/>
            <a:r>
              <a:rPr lang="en-US" dirty="0"/>
              <a:t>Two conference presentations </a:t>
            </a:r>
          </a:p>
          <a:p>
            <a:pPr lvl="1"/>
            <a:r>
              <a:rPr lang="en-US" dirty="0"/>
              <a:t>A “Leaders Lab” gathering of nutrition network providers to further discuss these topics on quarterly calls</a:t>
            </a:r>
          </a:p>
          <a:p>
            <a:pPr lvl="1"/>
            <a:endParaRPr lang="en-US" dirty="0"/>
          </a:p>
        </p:txBody>
      </p:sp>
    </p:spTree>
    <p:extLst>
      <p:ext uri="{BB962C8B-B14F-4D97-AF65-F5344CB8AC3E}">
        <p14:creationId xmlns:p14="http://schemas.microsoft.com/office/powerpoint/2010/main" val="337046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E093-A542-48D0-A54F-2029B9847693}"/>
              </a:ext>
            </a:extLst>
          </p:cNvPr>
          <p:cNvSpPr>
            <a:spLocks noGrp="1"/>
          </p:cNvSpPr>
          <p:nvPr>
            <p:ph type="title"/>
          </p:nvPr>
        </p:nvSpPr>
        <p:spPr>
          <a:xfrm>
            <a:off x="838200" y="365125"/>
            <a:ext cx="10515600" cy="1325563"/>
          </a:xfrm>
        </p:spPr>
        <p:txBody>
          <a:bodyPr>
            <a:normAutofit/>
          </a:bodyPr>
          <a:lstStyle/>
          <a:p>
            <a:r>
              <a:rPr lang="en-US" dirty="0"/>
              <a:t>Where to Find the Resources</a:t>
            </a:r>
          </a:p>
        </p:txBody>
      </p:sp>
      <p:graphicFrame>
        <p:nvGraphicFramePr>
          <p:cNvPr id="7" name="Content Placeholder 2">
            <a:extLst>
              <a:ext uri="{FF2B5EF4-FFF2-40B4-BE49-F238E27FC236}">
                <a16:creationId xmlns:a16="http://schemas.microsoft.com/office/drawing/2014/main" id="{9B152D7B-15C1-4A02-BC07-4DDED3D3B54D}"/>
              </a:ext>
            </a:extLst>
          </p:cNvPr>
          <p:cNvGraphicFramePr>
            <a:graphicFrameLocks noGrp="1"/>
          </p:cNvGraphicFramePr>
          <p:nvPr>
            <p:ph idx="1"/>
            <p:extLst>
              <p:ext uri="{D42A27DB-BD31-4B8C-83A1-F6EECF244321}">
                <p14:modId xmlns:p14="http://schemas.microsoft.com/office/powerpoint/2010/main" val="34806436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250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8AFE1DA-BAFC-40BD-B282-5555B48CF5D3}"/>
              </a:ext>
            </a:extLst>
          </p:cNvPr>
          <p:cNvSpPr>
            <a:spLocks noGrp="1"/>
          </p:cNvSpPr>
          <p:nvPr>
            <p:ph type="title"/>
          </p:nvPr>
        </p:nvSpPr>
        <p:spPr/>
        <p:txBody>
          <a:bodyPr/>
          <a:lstStyle/>
          <a:p>
            <a:r>
              <a:rPr lang="en-US" dirty="0"/>
              <a:t>New Medicare Advantage Opportunity</a:t>
            </a:r>
            <a:endParaRPr lang="en-US" altLang="en-US" dirty="0"/>
          </a:p>
        </p:txBody>
      </p:sp>
      <p:sp>
        <p:nvSpPr>
          <p:cNvPr id="24579" name="Content Placeholder 2">
            <a:extLst>
              <a:ext uri="{FF2B5EF4-FFF2-40B4-BE49-F238E27FC236}">
                <a16:creationId xmlns:a16="http://schemas.microsoft.com/office/drawing/2014/main" id="{40A7EBF9-A6C2-41AC-93E8-77C7C434B992}"/>
              </a:ext>
            </a:extLst>
          </p:cNvPr>
          <p:cNvSpPr>
            <a:spLocks noGrp="1"/>
          </p:cNvSpPr>
          <p:nvPr>
            <p:ph idx="1"/>
          </p:nvPr>
        </p:nvSpPr>
        <p:spPr/>
        <p:txBody>
          <a:bodyPr/>
          <a:lstStyle/>
          <a:p>
            <a:r>
              <a:rPr lang="en-US" altLang="en-US" dirty="0"/>
              <a:t>In April, CMS issued a final “call letter” for Medicare Advantage for the 2020 plan year</a:t>
            </a:r>
          </a:p>
          <a:p>
            <a:r>
              <a:rPr lang="en-US" altLang="en-US" dirty="0"/>
              <a:t>Final call letter provided examples of new supplemental benefits that could be covered for chronically ill, including:</a:t>
            </a:r>
          </a:p>
          <a:p>
            <a:pPr lvl="1"/>
            <a:r>
              <a:rPr lang="en-US" altLang="en-US" dirty="0"/>
              <a:t>“meals furnished to the enrollee beyond a limited basis, transportation for non-medical needs… and benefits to address social needs”</a:t>
            </a:r>
          </a:p>
          <a:p>
            <a:pPr lvl="1"/>
            <a:r>
              <a:rPr lang="en-US" dirty="0"/>
              <a:t>Also includes meals provided in a congregate setting and programs providing food and produce</a:t>
            </a:r>
          </a:p>
          <a:p>
            <a:r>
              <a:rPr lang="en-US" altLang="en-US" dirty="0"/>
              <a:t>Clarified that ACL-funded programs are eligible for contracting with plans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02" name="Title 1">
            <a:extLst>
              <a:ext uri="{FF2B5EF4-FFF2-40B4-BE49-F238E27FC236}">
                <a16:creationId xmlns:a16="http://schemas.microsoft.com/office/drawing/2014/main" id="{334BE9DE-A10E-444C-99A2-5958A76F1005}"/>
              </a:ext>
            </a:extLst>
          </p:cNvPr>
          <p:cNvSpPr>
            <a:spLocks noGrp="1"/>
          </p:cNvSpPr>
          <p:nvPr>
            <p:ph type="title"/>
          </p:nvPr>
        </p:nvSpPr>
        <p:spPr>
          <a:xfrm>
            <a:off x="838200" y="963877"/>
            <a:ext cx="3494362" cy="4930246"/>
          </a:xfrm>
        </p:spPr>
        <p:txBody>
          <a:bodyPr>
            <a:normAutofit/>
          </a:bodyPr>
          <a:lstStyle/>
          <a:p>
            <a:pPr algn="r"/>
            <a:r>
              <a:rPr lang="en-US" altLang="en-US" dirty="0">
                <a:solidFill>
                  <a:schemeClr val="accent1"/>
                </a:solidFill>
              </a:rPr>
              <a:t>How to Get Involved</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603" name="Content Placeholder 2">
            <a:extLst>
              <a:ext uri="{FF2B5EF4-FFF2-40B4-BE49-F238E27FC236}">
                <a16:creationId xmlns:a16="http://schemas.microsoft.com/office/drawing/2014/main" id="{59DCF650-F84C-40C6-BAF9-A6BD0F9457F1}"/>
              </a:ext>
            </a:extLst>
          </p:cNvPr>
          <p:cNvSpPr>
            <a:spLocks noGrp="1"/>
          </p:cNvSpPr>
          <p:nvPr>
            <p:ph idx="1"/>
          </p:nvPr>
        </p:nvSpPr>
        <p:spPr>
          <a:xfrm>
            <a:off x="4976031" y="963877"/>
            <a:ext cx="6377769" cy="4930246"/>
          </a:xfrm>
        </p:spPr>
        <p:txBody>
          <a:bodyPr anchor="ctr">
            <a:normAutofit/>
          </a:bodyPr>
          <a:lstStyle/>
          <a:p>
            <a:r>
              <a:rPr lang="en-US" sz="2200"/>
              <a:t>There are 3700 plans—how many will respond? What will it mean?</a:t>
            </a:r>
          </a:p>
          <a:p>
            <a:r>
              <a:rPr lang="en-US" altLang="en-US" sz="2200"/>
              <a:t>Since 2020 plan year submissions were due back in June, this is more of a 2021 opportunity</a:t>
            </a:r>
          </a:p>
          <a:p>
            <a:r>
              <a:rPr lang="en-US" altLang="en-US" sz="2200"/>
              <a:t>Will depend on the extent of existing relationships between plans and either community-based groups or for-profit entities providing services such as nutrition</a:t>
            </a:r>
          </a:p>
          <a:p>
            <a:r>
              <a:rPr lang="en-US" altLang="en-US" sz="2200"/>
              <a:t>2019 and 2020 have to be years of cultivating relationships between programs—senior center directors and others—and plans</a:t>
            </a:r>
          </a:p>
          <a:p>
            <a:r>
              <a:rPr lang="en-US" altLang="en-US" sz="2200"/>
              <a:t>Also, </a:t>
            </a:r>
            <a:r>
              <a:rPr lang="en-US" sz="2200"/>
              <a:t>need to ensure we advocate to maintain the integrity and standards of the OAA in any new nutritional benefits provided</a:t>
            </a:r>
          </a:p>
          <a:p>
            <a:endParaRPr lang="en-US" altLang="en-US"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93390C-8889-4770-9B5A-D0493C654A6D}"/>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How to Get Involved (cont.)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27747C-0EA0-469B-9F44-CF635CFDA749}"/>
              </a:ext>
            </a:extLst>
          </p:cNvPr>
          <p:cNvSpPr>
            <a:spLocks noGrp="1"/>
          </p:cNvSpPr>
          <p:nvPr>
            <p:ph idx="1"/>
          </p:nvPr>
        </p:nvSpPr>
        <p:spPr>
          <a:xfrm>
            <a:off x="4976031" y="963877"/>
            <a:ext cx="6377769" cy="4930246"/>
          </a:xfrm>
        </p:spPr>
        <p:txBody>
          <a:bodyPr anchor="ctr">
            <a:normAutofit/>
          </a:bodyPr>
          <a:lstStyle/>
          <a:p>
            <a:r>
              <a:rPr lang="en-US" sz="2200" dirty="0"/>
              <a:t>NANASP held a webinar with United Healthcare, “Working with Medicaid and Medicare Organizations in an Evolving Policy Landscape”</a:t>
            </a:r>
          </a:p>
          <a:p>
            <a:pPr lvl="1"/>
            <a:r>
              <a:rPr lang="en-US" sz="2200" dirty="0"/>
              <a:t>About emerging trends and program design addressing nutrition in this population and the partnership opportunities between community-based providers and Medicaid and Medicare organizations</a:t>
            </a:r>
          </a:p>
          <a:p>
            <a:r>
              <a:rPr lang="en-US" sz="2200" dirty="0"/>
              <a:t>You can visit our website (nanasp.org) for a recording to learn more </a:t>
            </a:r>
          </a:p>
          <a:p>
            <a:endParaRPr lang="en-US" sz="2200" dirty="0"/>
          </a:p>
        </p:txBody>
      </p:sp>
    </p:spTree>
    <p:extLst>
      <p:ext uri="{BB962C8B-B14F-4D97-AF65-F5344CB8AC3E}">
        <p14:creationId xmlns:p14="http://schemas.microsoft.com/office/powerpoint/2010/main" val="4101265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C9D9-A952-4A4D-90DB-D8A716E8385D}"/>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AE2CEB63-95BC-4DE1-BFA1-E9FAC9D0DD58}"/>
              </a:ext>
            </a:extLst>
          </p:cNvPr>
          <p:cNvSpPr>
            <a:spLocks noGrp="1"/>
          </p:cNvSpPr>
          <p:nvPr>
            <p:ph idx="1"/>
          </p:nvPr>
        </p:nvSpPr>
        <p:spPr/>
        <p:txBody>
          <a:bodyPr/>
          <a:lstStyle/>
          <a:p>
            <a:r>
              <a:rPr lang="en-US" dirty="0"/>
              <a:t>To say we live in interesting times might be an understatement</a:t>
            </a:r>
          </a:p>
          <a:p>
            <a:r>
              <a:rPr lang="en-US" dirty="0"/>
              <a:t>As advocates for older adults our approach must be:</a:t>
            </a:r>
          </a:p>
          <a:p>
            <a:r>
              <a:rPr lang="en-US" dirty="0"/>
              <a:t>Stay current—stay engaged—don’t panic—work as closely as ever with your national organizations</a:t>
            </a:r>
          </a:p>
          <a:p>
            <a:r>
              <a:rPr lang="en-US" dirty="0"/>
              <a:t>Realize your value rests with your direct connection to the older adults who in turn provide us with the stories we need to show the value of programs like the OAA and the services it offers</a:t>
            </a:r>
          </a:p>
          <a:p>
            <a:r>
              <a:rPr lang="en-US" dirty="0"/>
              <a:t>If we all do our part—then it is the older adults we serve who will benefit the most</a:t>
            </a:r>
          </a:p>
        </p:txBody>
      </p:sp>
    </p:spTree>
    <p:extLst>
      <p:ext uri="{BB962C8B-B14F-4D97-AF65-F5344CB8AC3E}">
        <p14:creationId xmlns:p14="http://schemas.microsoft.com/office/powerpoint/2010/main" val="128443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1AA57BF-7D87-4611-9569-4065AF5EE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012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9C61-0870-4285-AD81-1F831FE668FB}"/>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9697FAB-37EF-4678-999D-801F4E849979}"/>
              </a:ext>
            </a:extLst>
          </p:cNvPr>
          <p:cNvSpPr>
            <a:spLocks noGrp="1"/>
          </p:cNvSpPr>
          <p:nvPr>
            <p:ph idx="1"/>
          </p:nvPr>
        </p:nvSpPr>
        <p:spPr/>
        <p:txBody>
          <a:bodyPr/>
          <a:lstStyle/>
          <a:p>
            <a:r>
              <a:rPr lang="en-US" dirty="0"/>
              <a:t>NANASP: </a:t>
            </a:r>
            <a:r>
              <a:rPr lang="en-US" dirty="0">
                <a:hlinkClick r:id="rId2"/>
              </a:rPr>
              <a:t>http://nanasp.org</a:t>
            </a:r>
            <a:r>
              <a:rPr lang="en-US" dirty="0"/>
              <a:t> </a:t>
            </a:r>
          </a:p>
          <a:p>
            <a:r>
              <a:rPr lang="en-US" dirty="0"/>
              <a:t>Defeat Malnutrition Today: </a:t>
            </a:r>
            <a:r>
              <a:rPr lang="en-US" dirty="0">
                <a:hlinkClick r:id="rId3"/>
              </a:rPr>
              <a:t>http://defeatmalnutrition.today</a:t>
            </a:r>
            <a:endParaRPr lang="en-US" dirty="0"/>
          </a:p>
          <a:p>
            <a:r>
              <a:rPr lang="en-US" dirty="0"/>
              <a:t>NANASP Take Action: </a:t>
            </a:r>
            <a:r>
              <a:rPr lang="en-US" dirty="0">
                <a:hlinkClick r:id="rId4"/>
              </a:rPr>
              <a:t>http://nanasp.org/take-action</a:t>
            </a:r>
            <a:endParaRPr lang="en-US" dirty="0"/>
          </a:p>
          <a:p>
            <a:r>
              <a:rPr lang="en-US" dirty="0"/>
              <a:t>LCAO SNAP comment letter: </a:t>
            </a:r>
            <a:r>
              <a:rPr lang="en-US" dirty="0">
                <a:hlinkClick r:id="rId5"/>
              </a:rPr>
              <a:t>https://www.lcao.org/lcao-snap-comment-letter/</a:t>
            </a:r>
            <a:endParaRPr lang="en-US" dirty="0"/>
          </a:p>
          <a:p>
            <a:r>
              <a:rPr lang="en-US" dirty="0"/>
              <a:t>NANASP 2020 Conference: </a:t>
            </a:r>
            <a:r>
              <a:rPr lang="en-US" dirty="0">
                <a:hlinkClick r:id="rId6"/>
              </a:rPr>
              <a:t>http://nanasp.org/NANASP2020Conference</a:t>
            </a:r>
            <a:endParaRPr lang="en-US" dirty="0"/>
          </a:p>
          <a:p>
            <a:r>
              <a:rPr lang="en-US" dirty="0"/>
              <a:t>NANASP-NRCNA grant products: </a:t>
            </a:r>
            <a:r>
              <a:rPr lang="en-US" dirty="0">
                <a:hlinkClick r:id="rId7"/>
              </a:rPr>
              <a:t>http://futureofcongregate.com</a:t>
            </a:r>
            <a:endParaRPr lang="en-US" dirty="0"/>
          </a:p>
          <a:p>
            <a:endParaRPr lang="en-US" dirty="0"/>
          </a:p>
        </p:txBody>
      </p:sp>
    </p:spTree>
    <p:extLst>
      <p:ext uri="{BB962C8B-B14F-4D97-AF65-F5344CB8AC3E}">
        <p14:creationId xmlns:p14="http://schemas.microsoft.com/office/powerpoint/2010/main" val="39719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755B8-53CC-4FEF-86B0-49904173BFFE}"/>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Recess Is Here… But Then What?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FCCE12-7E16-44B3-BFCE-267304DD234A}"/>
              </a:ext>
            </a:extLst>
          </p:cNvPr>
          <p:cNvSpPr>
            <a:spLocks noGrp="1"/>
          </p:cNvSpPr>
          <p:nvPr>
            <p:ph idx="1"/>
          </p:nvPr>
        </p:nvSpPr>
        <p:spPr>
          <a:xfrm>
            <a:off x="4976031" y="963877"/>
            <a:ext cx="6377769" cy="4930246"/>
          </a:xfrm>
        </p:spPr>
        <p:txBody>
          <a:bodyPr anchor="ctr">
            <a:normAutofit/>
          </a:bodyPr>
          <a:lstStyle/>
          <a:p>
            <a:r>
              <a:rPr lang="en-US" sz="2400"/>
              <a:t>But then returning to DC after Columbus Day to… what?</a:t>
            </a:r>
          </a:p>
          <a:p>
            <a:r>
              <a:rPr lang="en-US" sz="2400"/>
              <a:t>Impeachment inquiry takes center stage, especially in the House</a:t>
            </a:r>
          </a:p>
          <a:p>
            <a:r>
              <a:rPr lang="en-US" sz="2400"/>
              <a:t>Key question is whether formal articles filed by end of year?</a:t>
            </a:r>
          </a:p>
          <a:p>
            <a:r>
              <a:rPr lang="en-US" sz="2400"/>
              <a:t>Also of note: the impact on big ticket items</a:t>
            </a:r>
          </a:p>
          <a:p>
            <a:r>
              <a:rPr lang="en-US" sz="2400"/>
              <a:t>Particularly prescription drug pricing bills – the process had been moving forward, but what now?</a:t>
            </a:r>
          </a:p>
          <a:p>
            <a:endParaRPr lang="en-US" sz="2400"/>
          </a:p>
          <a:p>
            <a:endParaRPr lang="en-US" sz="2400"/>
          </a:p>
        </p:txBody>
      </p:sp>
    </p:spTree>
    <p:extLst>
      <p:ext uri="{BB962C8B-B14F-4D97-AF65-F5344CB8AC3E}">
        <p14:creationId xmlns:p14="http://schemas.microsoft.com/office/powerpoint/2010/main" val="98688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A9C45F-253F-466F-B20F-056760C025CC}"/>
              </a:ext>
            </a:extLst>
          </p:cNvPr>
          <p:cNvSpPr>
            <a:spLocks noGrp="1"/>
          </p:cNvSpPr>
          <p:nvPr>
            <p:ph type="title"/>
          </p:nvPr>
        </p:nvSpPr>
        <p:spPr/>
        <p:txBody>
          <a:bodyPr/>
          <a:lstStyle/>
          <a:p>
            <a:r>
              <a:rPr lang="en-US" dirty="0"/>
              <a:t>Quick Comparison: Senate vs. House Rx Bills</a:t>
            </a:r>
          </a:p>
        </p:txBody>
      </p:sp>
      <p:sp>
        <p:nvSpPr>
          <p:cNvPr id="7" name="Text Placeholder 6">
            <a:extLst>
              <a:ext uri="{FF2B5EF4-FFF2-40B4-BE49-F238E27FC236}">
                <a16:creationId xmlns:a16="http://schemas.microsoft.com/office/drawing/2014/main" id="{B5E3E4DE-F864-4D83-8AF5-AC7FDC82669F}"/>
              </a:ext>
            </a:extLst>
          </p:cNvPr>
          <p:cNvSpPr>
            <a:spLocks noGrp="1"/>
          </p:cNvSpPr>
          <p:nvPr>
            <p:ph type="body" idx="1"/>
          </p:nvPr>
        </p:nvSpPr>
        <p:spPr/>
        <p:txBody>
          <a:bodyPr>
            <a:normAutofit lnSpcReduction="10000"/>
          </a:bodyPr>
          <a:lstStyle/>
          <a:p>
            <a:r>
              <a:rPr lang="en-US" dirty="0"/>
              <a:t>Senate Finance Bill</a:t>
            </a:r>
          </a:p>
          <a:p>
            <a:r>
              <a:rPr lang="en-US" dirty="0"/>
              <a:t>Passed Through Committee</a:t>
            </a:r>
          </a:p>
        </p:txBody>
      </p:sp>
      <p:sp>
        <p:nvSpPr>
          <p:cNvPr id="8" name="Content Placeholder 7">
            <a:extLst>
              <a:ext uri="{FF2B5EF4-FFF2-40B4-BE49-F238E27FC236}">
                <a16:creationId xmlns:a16="http://schemas.microsoft.com/office/drawing/2014/main" id="{7BC0F141-1B66-474F-87B2-E4B256056338}"/>
              </a:ext>
            </a:extLst>
          </p:cNvPr>
          <p:cNvSpPr>
            <a:spLocks noGrp="1"/>
          </p:cNvSpPr>
          <p:nvPr>
            <p:ph sz="half" idx="2"/>
          </p:nvPr>
        </p:nvSpPr>
        <p:spPr/>
        <p:txBody>
          <a:bodyPr>
            <a:normAutofit/>
          </a:bodyPr>
          <a:lstStyle/>
          <a:p>
            <a:r>
              <a:rPr lang="en-US" dirty="0"/>
              <a:t>$3,100 cap on out-of-pocket costs of Part D prescription drugs</a:t>
            </a:r>
          </a:p>
          <a:p>
            <a:r>
              <a:rPr lang="en-US" dirty="0"/>
              <a:t>Inflation rebates: companies would have to repay govt for excessive price increases of Rx drugs (increases over inflation)</a:t>
            </a:r>
          </a:p>
          <a:p>
            <a:endParaRPr lang="en-US" dirty="0"/>
          </a:p>
          <a:p>
            <a:endParaRPr lang="en-US" dirty="0"/>
          </a:p>
          <a:p>
            <a:endParaRPr lang="en-US" dirty="0"/>
          </a:p>
        </p:txBody>
      </p:sp>
      <p:sp>
        <p:nvSpPr>
          <p:cNvPr id="9" name="Text Placeholder 8">
            <a:extLst>
              <a:ext uri="{FF2B5EF4-FFF2-40B4-BE49-F238E27FC236}">
                <a16:creationId xmlns:a16="http://schemas.microsoft.com/office/drawing/2014/main" id="{71EAFFDA-EFB4-42FA-9595-8A6B5A6BED5B}"/>
              </a:ext>
            </a:extLst>
          </p:cNvPr>
          <p:cNvSpPr>
            <a:spLocks noGrp="1"/>
          </p:cNvSpPr>
          <p:nvPr>
            <p:ph type="body" sz="quarter" idx="3"/>
          </p:nvPr>
        </p:nvSpPr>
        <p:spPr/>
        <p:txBody>
          <a:bodyPr>
            <a:normAutofit lnSpcReduction="10000"/>
          </a:bodyPr>
          <a:lstStyle/>
          <a:p>
            <a:r>
              <a:rPr lang="en-US" dirty="0"/>
              <a:t>House/Pelosi Bill</a:t>
            </a:r>
          </a:p>
          <a:p>
            <a:r>
              <a:rPr lang="en-US" dirty="0"/>
              <a:t>Introduced</a:t>
            </a:r>
          </a:p>
        </p:txBody>
      </p:sp>
      <p:sp>
        <p:nvSpPr>
          <p:cNvPr id="10" name="Content Placeholder 9">
            <a:extLst>
              <a:ext uri="{FF2B5EF4-FFF2-40B4-BE49-F238E27FC236}">
                <a16:creationId xmlns:a16="http://schemas.microsoft.com/office/drawing/2014/main" id="{EFA9CF00-6501-4983-9AA6-B0C449BE6CB1}"/>
              </a:ext>
            </a:extLst>
          </p:cNvPr>
          <p:cNvSpPr>
            <a:spLocks noGrp="1"/>
          </p:cNvSpPr>
          <p:nvPr>
            <p:ph sz="quarter" idx="4"/>
          </p:nvPr>
        </p:nvSpPr>
        <p:spPr/>
        <p:txBody>
          <a:bodyPr>
            <a:normAutofit/>
          </a:bodyPr>
          <a:lstStyle/>
          <a:p>
            <a:r>
              <a:rPr lang="en-US" dirty="0"/>
              <a:t>International pricing index</a:t>
            </a:r>
          </a:p>
          <a:p>
            <a:r>
              <a:rPr lang="en-US" dirty="0"/>
              <a:t>Final drug prices negotiated with manufacturers</a:t>
            </a:r>
          </a:p>
          <a:p>
            <a:r>
              <a:rPr lang="en-US" dirty="0"/>
              <a:t>Inflation rebates</a:t>
            </a:r>
          </a:p>
          <a:p>
            <a:r>
              <a:rPr lang="en-US" dirty="0"/>
              <a:t>Caps out-of-pocket Part D at $2,000</a:t>
            </a:r>
          </a:p>
          <a:p>
            <a:r>
              <a:rPr lang="en-US" dirty="0"/>
              <a:t>Reinvests savings into vision/hearing/dental benefits</a:t>
            </a:r>
          </a:p>
          <a:p>
            <a:endParaRPr lang="en-US" dirty="0"/>
          </a:p>
        </p:txBody>
      </p:sp>
    </p:spTree>
    <p:extLst>
      <p:ext uri="{BB962C8B-B14F-4D97-AF65-F5344CB8AC3E}">
        <p14:creationId xmlns:p14="http://schemas.microsoft.com/office/powerpoint/2010/main" val="37160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E8BD165-2F0F-4921-AAE0-BCC3EDBAE36B}"/>
              </a:ext>
            </a:extLst>
          </p:cNvPr>
          <p:cNvSpPr>
            <a:spLocks noGrp="1"/>
          </p:cNvSpPr>
          <p:nvPr>
            <p:ph type="title"/>
          </p:nvPr>
        </p:nvSpPr>
        <p:spPr>
          <a:xfrm>
            <a:off x="863029" y="1012004"/>
            <a:ext cx="3416158" cy="4795408"/>
          </a:xfrm>
        </p:spPr>
        <p:txBody>
          <a:bodyPr>
            <a:normAutofit/>
          </a:bodyPr>
          <a:lstStyle/>
          <a:p>
            <a:r>
              <a:rPr lang="en-US">
                <a:solidFill>
                  <a:srgbClr val="FFFFFF"/>
                </a:solidFill>
              </a:rPr>
              <a:t>What Else Is Impacted?</a:t>
            </a:r>
          </a:p>
        </p:txBody>
      </p:sp>
      <p:graphicFrame>
        <p:nvGraphicFramePr>
          <p:cNvPr id="11" name="Content Placeholder 7">
            <a:extLst>
              <a:ext uri="{FF2B5EF4-FFF2-40B4-BE49-F238E27FC236}">
                <a16:creationId xmlns:a16="http://schemas.microsoft.com/office/drawing/2014/main" id="{FBCF5D2B-B697-49FC-B08A-F639F6218BA7}"/>
              </a:ext>
            </a:extLst>
          </p:cNvPr>
          <p:cNvGraphicFramePr>
            <a:graphicFrameLocks noGrp="1"/>
          </p:cNvGraphicFramePr>
          <p:nvPr>
            <p:ph idx="1"/>
            <p:extLst>
              <p:ext uri="{D42A27DB-BD31-4B8C-83A1-F6EECF244321}">
                <p14:modId xmlns:p14="http://schemas.microsoft.com/office/powerpoint/2010/main" val="42748800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753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3C23232D-41EA-4E6D-BF55-AC07713CD2A3}"/>
              </a:ext>
            </a:extLst>
          </p:cNvPr>
          <p:cNvSpPr>
            <a:spLocks noGrp="1"/>
          </p:cNvSpPr>
          <p:nvPr>
            <p:ph type="title"/>
          </p:nvPr>
        </p:nvSpPr>
        <p:spPr>
          <a:xfrm>
            <a:off x="804484" y="4267832"/>
            <a:ext cx="4805996" cy="1297115"/>
          </a:xfrm>
        </p:spPr>
        <p:txBody>
          <a:bodyPr vert="horz" lIns="91440" tIns="45720" rIns="91440" bIns="45720" rtlCol="0" anchor="t">
            <a:normAutofit/>
          </a:bodyPr>
          <a:lstStyle/>
          <a:p>
            <a:r>
              <a:rPr lang="en-US" sz="4400" kern="1200">
                <a:solidFill>
                  <a:srgbClr val="000000"/>
                </a:solidFill>
                <a:latin typeface="+mj-lt"/>
                <a:ea typeface="+mj-ea"/>
                <a:cs typeface="+mj-cs"/>
              </a:rPr>
              <a:t>FY 2020 Funding</a:t>
            </a:r>
          </a:p>
        </p:txBody>
      </p:sp>
      <p:sp>
        <p:nvSpPr>
          <p:cNvPr id="3" name="Text Placeholder 2">
            <a:extLst>
              <a:ext uri="{FF2B5EF4-FFF2-40B4-BE49-F238E27FC236}">
                <a16:creationId xmlns:a16="http://schemas.microsoft.com/office/drawing/2014/main" id="{F5AD6F66-2697-4372-A6AE-906A10C7AE20}"/>
              </a:ext>
            </a:extLst>
          </p:cNvPr>
          <p:cNvSpPr>
            <a:spLocks noGrp="1"/>
          </p:cNvSpPr>
          <p:nvPr>
            <p:ph type="body" idx="1"/>
          </p:nvPr>
        </p:nvSpPr>
        <p:spPr>
          <a:xfrm>
            <a:off x="804788" y="3428999"/>
            <a:ext cx="4805691" cy="838831"/>
          </a:xfrm>
        </p:spPr>
        <p:txBody>
          <a:bodyPr vert="horz" lIns="91440" tIns="45720" rIns="91440" bIns="45720" rtlCol="0" anchor="b">
            <a:normAutofit/>
          </a:bodyPr>
          <a:lstStyle/>
          <a:p>
            <a:endParaRPr lang="en-US" sz="1800" kern="1200">
              <a:solidFill>
                <a:srgbClr val="000000"/>
              </a:solidFill>
              <a:latin typeface="+mn-lt"/>
              <a:ea typeface="+mn-ea"/>
              <a:cs typeface="+mn-cs"/>
            </a:endParaRPr>
          </a:p>
        </p:txBody>
      </p:sp>
      <p:sp>
        <p:nvSpPr>
          <p:cNvPr id="1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oins">
            <a:extLst>
              <a:ext uri="{FF2B5EF4-FFF2-40B4-BE49-F238E27FC236}">
                <a16:creationId xmlns:a16="http://schemas.microsoft.com/office/drawing/2014/main" id="{84CDC6D6-AAE9-4D50-BADD-2C91941624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9770" y="1815320"/>
            <a:ext cx="4141760" cy="4141760"/>
          </a:xfrm>
          <a:prstGeom prst="rect">
            <a:avLst/>
          </a:prstGeom>
        </p:spPr>
      </p:pic>
    </p:spTree>
    <p:extLst>
      <p:ext uri="{BB962C8B-B14F-4D97-AF65-F5344CB8AC3E}">
        <p14:creationId xmlns:p14="http://schemas.microsoft.com/office/powerpoint/2010/main" val="275849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922A-80E3-450A-BD6D-DB401E497A7D}"/>
              </a:ext>
            </a:extLst>
          </p:cNvPr>
          <p:cNvSpPr>
            <a:spLocks noGrp="1"/>
          </p:cNvSpPr>
          <p:nvPr>
            <p:ph type="title"/>
          </p:nvPr>
        </p:nvSpPr>
        <p:spPr>
          <a:xfrm>
            <a:off x="838200" y="365125"/>
            <a:ext cx="10515600" cy="1325563"/>
          </a:xfrm>
        </p:spPr>
        <p:txBody>
          <a:bodyPr>
            <a:normAutofit/>
          </a:bodyPr>
          <a:lstStyle/>
          <a:p>
            <a:r>
              <a:rPr lang="en-US" dirty="0"/>
              <a:t>Beyond Impeachment: FY 2020 Funding</a:t>
            </a:r>
          </a:p>
        </p:txBody>
      </p:sp>
      <p:sp>
        <p:nvSpPr>
          <p:cNvPr id="3" name="Content Placeholder 2">
            <a:extLst>
              <a:ext uri="{FF2B5EF4-FFF2-40B4-BE49-F238E27FC236}">
                <a16:creationId xmlns:a16="http://schemas.microsoft.com/office/drawing/2014/main" id="{FBAC797F-65A5-4DB2-8075-6A72BAE39CCD}"/>
              </a:ext>
            </a:extLst>
          </p:cNvPr>
          <p:cNvSpPr>
            <a:spLocks noGrp="1"/>
          </p:cNvSpPr>
          <p:nvPr>
            <p:ph idx="1"/>
          </p:nvPr>
        </p:nvSpPr>
        <p:spPr>
          <a:xfrm>
            <a:off x="838199" y="1825625"/>
            <a:ext cx="6714067" cy="4351338"/>
          </a:xfrm>
        </p:spPr>
        <p:txBody>
          <a:bodyPr>
            <a:normAutofit/>
          </a:bodyPr>
          <a:lstStyle/>
          <a:p>
            <a:r>
              <a:rPr lang="en-US" sz="2400" dirty="0"/>
              <a:t>Where we stand:</a:t>
            </a:r>
          </a:p>
          <a:p>
            <a:r>
              <a:rPr lang="en-US" sz="2400" dirty="0"/>
              <a:t>CR has been passed—ensuring uninterrupted funding through November 21</a:t>
            </a:r>
          </a:p>
          <a:p>
            <a:r>
              <a:rPr lang="en-US" sz="2400" dirty="0"/>
              <a:t>Previously, House passed a good group of funding bills, especially for HHS </a:t>
            </a:r>
          </a:p>
          <a:p>
            <a:r>
              <a:rPr lang="en-US" sz="2400" dirty="0"/>
              <a:t>As it relates to aging programs—House-passed bill provides some good increases in programs such as nutrition, supportive services, SCSEP</a:t>
            </a:r>
          </a:p>
          <a:p>
            <a:r>
              <a:rPr lang="en-US" sz="2400" dirty="0"/>
              <a:t>Senate Labor-HHS has been held up by “poison pills” – so the following numbers are proposal-only for Senate</a:t>
            </a:r>
          </a:p>
          <a:p>
            <a:pPr marL="0" indent="0">
              <a:buNone/>
            </a:pPr>
            <a:endParaRPr lang="en-US" sz="2400" dirty="0"/>
          </a:p>
        </p:txBody>
      </p:sp>
      <p:pic>
        <p:nvPicPr>
          <p:cNvPr id="5" name="Picture 4" descr="A picture containing brush&#10;&#10;Description automatically generated">
            <a:extLst>
              <a:ext uri="{FF2B5EF4-FFF2-40B4-BE49-F238E27FC236}">
                <a16:creationId xmlns:a16="http://schemas.microsoft.com/office/drawing/2014/main" id="{6DB596A7-4CCC-4DB3-9D6E-C8038DD3C5D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477" r="23453" b="3"/>
          <a:stretch/>
        </p:blipFill>
        <p:spPr>
          <a:xfrm>
            <a:off x="8020569" y="1904284"/>
            <a:ext cx="3152439" cy="3448850"/>
          </a:xfrm>
          <a:prstGeom prst="rect">
            <a:avLst/>
          </a:prstGeom>
        </p:spPr>
      </p:pic>
    </p:spTree>
    <p:extLst>
      <p:ext uri="{BB962C8B-B14F-4D97-AF65-F5344CB8AC3E}">
        <p14:creationId xmlns:p14="http://schemas.microsoft.com/office/powerpoint/2010/main" val="61040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443887-C422-4A3E-A01B-0F18E79F9434}"/>
              </a:ext>
            </a:extLst>
          </p:cNvPr>
          <p:cNvGraphicFramePr>
            <a:graphicFrameLocks noGrp="1"/>
          </p:cNvGraphicFramePr>
          <p:nvPr/>
        </p:nvGraphicFramePr>
        <p:xfrm>
          <a:off x="403809" y="403639"/>
          <a:ext cx="11046067" cy="6050722"/>
        </p:xfrm>
        <a:graphic>
          <a:graphicData uri="http://schemas.openxmlformats.org/drawingml/2006/table">
            <a:tbl>
              <a:tblPr firstRow="1" bandRow="1">
                <a:tableStyleId>{5C22544A-7EE6-4342-B048-85BDC9FD1C3A}</a:tableStyleId>
              </a:tblPr>
              <a:tblGrid>
                <a:gridCol w="4974609">
                  <a:extLst>
                    <a:ext uri="{9D8B030D-6E8A-4147-A177-3AD203B41FA5}">
                      <a16:colId xmlns:a16="http://schemas.microsoft.com/office/drawing/2014/main" val="1864851097"/>
                    </a:ext>
                  </a:extLst>
                </a:gridCol>
                <a:gridCol w="2045764">
                  <a:extLst>
                    <a:ext uri="{9D8B030D-6E8A-4147-A177-3AD203B41FA5}">
                      <a16:colId xmlns:a16="http://schemas.microsoft.com/office/drawing/2014/main" val="2450886021"/>
                    </a:ext>
                  </a:extLst>
                </a:gridCol>
                <a:gridCol w="2012847">
                  <a:extLst>
                    <a:ext uri="{9D8B030D-6E8A-4147-A177-3AD203B41FA5}">
                      <a16:colId xmlns:a16="http://schemas.microsoft.com/office/drawing/2014/main" val="58730252"/>
                    </a:ext>
                  </a:extLst>
                </a:gridCol>
                <a:gridCol w="2012847">
                  <a:extLst>
                    <a:ext uri="{9D8B030D-6E8A-4147-A177-3AD203B41FA5}">
                      <a16:colId xmlns:a16="http://schemas.microsoft.com/office/drawing/2014/main" val="2635157427"/>
                    </a:ext>
                  </a:extLst>
                </a:gridCol>
              </a:tblGrid>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Program</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FY19 Final</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FY20 House</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FY20 Senate</a:t>
                      </a:r>
                    </a:p>
                  </a:txBody>
                  <a:tcPr marL="38578" marR="38578" marT="0" marB="0"/>
                </a:tc>
                <a:extLst>
                  <a:ext uri="{0D108BD9-81ED-4DB2-BD59-A6C34878D82A}">
                    <a16:rowId xmlns:a16="http://schemas.microsoft.com/office/drawing/2014/main" val="2391469705"/>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OAA Title IIIB HCBS</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$385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$422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$385 million</a:t>
                      </a:r>
                    </a:p>
                  </a:txBody>
                  <a:tcPr marL="38578" marR="38578" marT="0" marB="0"/>
                </a:tc>
                <a:extLst>
                  <a:ext uri="{0D108BD9-81ED-4DB2-BD59-A6C34878D82A}">
                    <a16:rowId xmlns:a16="http://schemas.microsoft.com/office/drawing/2014/main" val="140723588"/>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OAA Congregate Meals</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$495 million</a:t>
                      </a:r>
                    </a:p>
                  </a:txBody>
                  <a:tcPr marL="68580" marR="68580"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$525 million</a:t>
                      </a:r>
                    </a:p>
                  </a:txBody>
                  <a:tcPr marL="68580" marR="68580"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$495 million</a:t>
                      </a:r>
                    </a:p>
                  </a:txBody>
                  <a:tcPr marL="68580" marR="68580" marT="0" marB="0"/>
                </a:tc>
                <a:extLst>
                  <a:ext uri="{0D108BD9-81ED-4DB2-BD59-A6C34878D82A}">
                    <a16:rowId xmlns:a16="http://schemas.microsoft.com/office/drawing/2014/main" val="3225581064"/>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OAA Home-Delivered Meals</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$251 million</a:t>
                      </a:r>
                    </a:p>
                  </a:txBody>
                  <a:tcPr marL="68580" marR="68580"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$305 million</a:t>
                      </a:r>
                    </a:p>
                  </a:txBody>
                  <a:tcPr marL="68580" marR="68580"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cs typeface="Times New Roman" panose="02020603050405020304" pitchFamily="18" charset="0"/>
                        </a:rPr>
                        <a:t>$251 million</a:t>
                      </a:r>
                    </a:p>
                  </a:txBody>
                  <a:tcPr marL="68580" marR="68580" marT="0" marB="0"/>
                </a:tc>
                <a:extLst>
                  <a:ext uri="{0D108BD9-81ED-4DB2-BD59-A6C34878D82A}">
                    <a16:rowId xmlns:a16="http://schemas.microsoft.com/office/drawing/2014/main" val="3947075052"/>
                  </a:ext>
                </a:extLst>
              </a:tr>
              <a:tr h="40409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Nutrition Services Incentive Program (NSIP)</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$160.1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$170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$160.1 million</a:t>
                      </a:r>
                    </a:p>
                  </a:txBody>
                  <a:tcPr marL="38578" marR="38578" marT="0" marB="0"/>
                </a:tc>
                <a:extLst>
                  <a:ext uri="{0D108BD9-81ED-4DB2-BD59-A6C34878D82A}">
                    <a16:rowId xmlns:a16="http://schemas.microsoft.com/office/drawing/2014/main" val="3227644677"/>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OAA Title IIIC Nutrition Totals</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$906.7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 billion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$906.7 million</a:t>
                      </a:r>
                    </a:p>
                  </a:txBody>
                  <a:tcPr marL="38578" marR="38578" marT="0" marB="0"/>
                </a:tc>
                <a:extLst>
                  <a:ext uri="{0D108BD9-81ED-4DB2-BD59-A6C34878D82A}">
                    <a16:rowId xmlns:a16="http://schemas.microsoft.com/office/drawing/2014/main" val="1986116277"/>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OAA Title V SCSEP</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$400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$463.8 billion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$400 million</a:t>
                      </a:r>
                    </a:p>
                  </a:txBody>
                  <a:tcPr marL="38578" marR="38578" marT="0" marB="0"/>
                </a:tc>
                <a:extLst>
                  <a:ext uri="{0D108BD9-81ED-4DB2-BD59-A6C34878D82A}">
                    <a16:rowId xmlns:a16="http://schemas.microsoft.com/office/drawing/2014/main" val="997411595"/>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OAA VI Native Americans Nutrition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$34.2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$37.2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$34.2 million</a:t>
                      </a:r>
                    </a:p>
                  </a:txBody>
                  <a:tcPr marL="38578" marR="38578" marT="0" marB="0"/>
                </a:tc>
                <a:extLst>
                  <a:ext uri="{0D108BD9-81ED-4DB2-BD59-A6C34878D82A}">
                    <a16:rowId xmlns:a16="http://schemas.microsoft.com/office/drawing/2014/main" val="1321332935"/>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Family Caregiver Support Program</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$180.6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$200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$180.6 million</a:t>
                      </a:r>
                    </a:p>
                  </a:txBody>
                  <a:tcPr marL="38578" marR="38578" marT="0" marB="0"/>
                </a:tc>
                <a:extLst>
                  <a:ext uri="{0D108BD9-81ED-4DB2-BD59-A6C34878D82A}">
                    <a16:rowId xmlns:a16="http://schemas.microsoft.com/office/drawing/2014/main" val="1151322534"/>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Senior Corps</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$202.1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$221.5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$202.1 million</a:t>
                      </a:r>
                    </a:p>
                  </a:txBody>
                  <a:tcPr marL="38578" marR="38578" marT="0" marB="0"/>
                </a:tc>
                <a:extLst>
                  <a:ext uri="{0D108BD9-81ED-4DB2-BD59-A6C34878D82A}">
                    <a16:rowId xmlns:a16="http://schemas.microsoft.com/office/drawing/2014/main" val="1175310614"/>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Comm. Services Block Grant (CSBG)</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$725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$760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$700 million</a:t>
                      </a:r>
                    </a:p>
                  </a:txBody>
                  <a:tcPr marL="38578" marR="38578" marT="0" marB="0"/>
                </a:tc>
                <a:extLst>
                  <a:ext uri="{0D108BD9-81ED-4DB2-BD59-A6C34878D82A}">
                    <a16:rowId xmlns:a16="http://schemas.microsoft.com/office/drawing/2014/main" val="1656467600"/>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Social Services Block Grant</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$1.7 billion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$1.7 billion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$1.7 billion</a:t>
                      </a:r>
                    </a:p>
                  </a:txBody>
                  <a:tcPr marL="38578" marR="38578" marT="0" marB="0"/>
                </a:tc>
                <a:extLst>
                  <a:ext uri="{0D108BD9-81ED-4DB2-BD59-A6C34878D82A}">
                    <a16:rowId xmlns:a16="http://schemas.microsoft.com/office/drawing/2014/main" val="414826617"/>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LIHEAP (Home Energy Assistance)</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$3.69 billion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$3.84 billion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$3.69 billion</a:t>
                      </a:r>
                    </a:p>
                  </a:txBody>
                  <a:tcPr marL="38578" marR="38578" marT="0" marB="0"/>
                </a:tc>
                <a:extLst>
                  <a:ext uri="{0D108BD9-81ED-4DB2-BD59-A6C34878D82A}">
                    <a16:rowId xmlns:a16="http://schemas.microsoft.com/office/drawing/2014/main" val="213558861"/>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Elder Justice Initiative</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$12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$17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$12 million</a:t>
                      </a:r>
                    </a:p>
                  </a:txBody>
                  <a:tcPr marL="38578" marR="38578" marT="0" marB="0"/>
                </a:tc>
                <a:extLst>
                  <a:ext uri="{0D108BD9-81ED-4DB2-BD59-A6C34878D82A}">
                    <a16:rowId xmlns:a16="http://schemas.microsoft.com/office/drawing/2014/main" val="1343071929"/>
                  </a:ext>
                </a:extLst>
              </a:tr>
              <a:tr h="376442">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SHIP (Medicare Assisters)</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$49.1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$55 million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$49.1 million</a:t>
                      </a:r>
                    </a:p>
                  </a:txBody>
                  <a:tcPr marL="38578" marR="38578" marT="0" marB="0"/>
                </a:tc>
                <a:extLst>
                  <a:ext uri="{0D108BD9-81ED-4DB2-BD59-A6C34878D82A}">
                    <a16:rowId xmlns:a16="http://schemas.microsoft.com/office/drawing/2014/main" val="1467176098"/>
                  </a:ext>
                </a:extLst>
              </a:tr>
              <a:tr h="376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rebuchet MS" panose="020B0603020202020204" pitchFamily="34" charset="0"/>
                          <a:ea typeface="Times New Roman" panose="02020603050405020304" pitchFamily="18" charset="0"/>
                        </a:rPr>
                        <a:t>Comm. Develop. Block Grant (CDBG)</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$3.3 billion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$3.6 billion</a:t>
                      </a:r>
                    </a:p>
                  </a:txBody>
                  <a:tcPr marL="38578" marR="38578" marT="0" marB="0"/>
                </a:tc>
                <a:tc>
                  <a:txBody>
                    <a:bodyPr/>
                    <a:lstStyle/>
                    <a:p>
                      <a:pPr marL="0" marR="0">
                        <a:spcBef>
                          <a:spcPts val="0"/>
                        </a:spcBef>
                        <a:spcAft>
                          <a:spcPts val="0"/>
                        </a:spcAft>
                      </a:pPr>
                      <a:r>
                        <a:rPr lang="en-US" sz="1800" dirty="0">
                          <a:effectLst/>
                          <a:latin typeface="Trebuchet MS" panose="020B0603020202020204" pitchFamily="34" charset="0"/>
                          <a:ea typeface="Times New Roman" panose="02020603050405020304" pitchFamily="18" charset="0"/>
                        </a:rPr>
                        <a:t>$3.3 billion</a:t>
                      </a:r>
                    </a:p>
                  </a:txBody>
                  <a:tcPr marL="38578" marR="38578" marT="0" marB="0"/>
                </a:tc>
                <a:extLst>
                  <a:ext uri="{0D108BD9-81ED-4DB2-BD59-A6C34878D82A}">
                    <a16:rowId xmlns:a16="http://schemas.microsoft.com/office/drawing/2014/main" val="3037767551"/>
                  </a:ext>
                </a:extLst>
              </a:tr>
            </a:tbl>
          </a:graphicData>
        </a:graphic>
      </p:graphicFrame>
    </p:spTree>
    <p:extLst>
      <p:ext uri="{BB962C8B-B14F-4D97-AF65-F5344CB8AC3E}">
        <p14:creationId xmlns:p14="http://schemas.microsoft.com/office/powerpoint/2010/main" val="130040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4D0C-1DD6-4016-A0F4-FFCF7DC8C2BD}"/>
              </a:ext>
            </a:extLst>
          </p:cNvPr>
          <p:cNvSpPr>
            <a:spLocks noGrp="1"/>
          </p:cNvSpPr>
          <p:nvPr>
            <p:ph type="title"/>
          </p:nvPr>
        </p:nvSpPr>
        <p:spPr/>
        <p:txBody>
          <a:bodyPr/>
          <a:lstStyle/>
          <a:p>
            <a:r>
              <a:rPr lang="en-US" dirty="0"/>
              <a:t>Funding (cont.)</a:t>
            </a:r>
          </a:p>
        </p:txBody>
      </p:sp>
      <p:sp>
        <p:nvSpPr>
          <p:cNvPr id="3" name="Content Placeholder 2">
            <a:extLst>
              <a:ext uri="{FF2B5EF4-FFF2-40B4-BE49-F238E27FC236}">
                <a16:creationId xmlns:a16="http://schemas.microsoft.com/office/drawing/2014/main" id="{7A4F4684-386D-490A-BD7D-1BB2E1CF742D}"/>
              </a:ext>
            </a:extLst>
          </p:cNvPr>
          <p:cNvSpPr>
            <a:spLocks noGrp="1"/>
          </p:cNvSpPr>
          <p:nvPr>
            <p:ph idx="1"/>
          </p:nvPr>
        </p:nvSpPr>
        <p:spPr/>
        <p:txBody>
          <a:bodyPr/>
          <a:lstStyle/>
          <a:p>
            <a:r>
              <a:rPr lang="en-US" dirty="0"/>
              <a:t>Senate Labor-HHS will be complicated to resolve</a:t>
            </a:r>
          </a:p>
          <a:p>
            <a:r>
              <a:rPr lang="en-US" dirty="0"/>
              <a:t>May get more complicated because of the CR, because you can defer items for now but then face another deadline</a:t>
            </a:r>
          </a:p>
          <a:p>
            <a:pPr lvl="1"/>
            <a:r>
              <a:rPr lang="en-US" dirty="0"/>
              <a:t>Issues like the wall as an example</a:t>
            </a:r>
          </a:p>
          <a:p>
            <a:r>
              <a:rPr lang="en-US" dirty="0"/>
              <a:t>Our message to Sens. Schumer and Gillibrand: support the House bill or do better!</a:t>
            </a:r>
          </a:p>
        </p:txBody>
      </p:sp>
    </p:spTree>
    <p:extLst>
      <p:ext uri="{BB962C8B-B14F-4D97-AF65-F5344CB8AC3E}">
        <p14:creationId xmlns:p14="http://schemas.microsoft.com/office/powerpoint/2010/main" val="827098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1667</Words>
  <Application>Microsoft Office PowerPoint</Application>
  <PresentationFormat>Widescreen</PresentationFormat>
  <Paragraphs>195</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Trebuchet MS</vt:lpstr>
      <vt:lpstr>Office Theme</vt:lpstr>
      <vt:lpstr>1_Office Theme</vt:lpstr>
      <vt:lpstr>Washington Update</vt:lpstr>
      <vt:lpstr>PowerPoint Presentation</vt:lpstr>
      <vt:lpstr>Recess Is Here… But Then What?</vt:lpstr>
      <vt:lpstr>Quick Comparison: Senate vs. House Rx Bills</vt:lpstr>
      <vt:lpstr>What Else Is Impacted?</vt:lpstr>
      <vt:lpstr>FY 2020 Funding</vt:lpstr>
      <vt:lpstr>Beyond Impeachment: FY 2020 Funding</vt:lpstr>
      <vt:lpstr>PowerPoint Presentation</vt:lpstr>
      <vt:lpstr>Funding (cont.)</vt:lpstr>
      <vt:lpstr>Older Americans Act Reauthorization</vt:lpstr>
      <vt:lpstr>Older Americans Act Reauthorization</vt:lpstr>
      <vt:lpstr>What’s New? Important Provisions</vt:lpstr>
      <vt:lpstr>Important Provisions (cont.)</vt:lpstr>
      <vt:lpstr>Important Provisions (cont.)</vt:lpstr>
      <vt:lpstr>What Stays Put?</vt:lpstr>
      <vt:lpstr>Next Steps</vt:lpstr>
      <vt:lpstr>Other Nutrition Work</vt:lpstr>
      <vt:lpstr>SNAP Changes</vt:lpstr>
      <vt:lpstr>Malnutrition: By the Numbers</vt:lpstr>
      <vt:lpstr>Defeat Malnutrition Today Coalition</vt:lpstr>
      <vt:lpstr>NANASP-NRCNA Congregate Meals Grant</vt:lpstr>
      <vt:lpstr>Where to Find the Resources</vt:lpstr>
      <vt:lpstr>New Medicare Advantage Opportunity</vt:lpstr>
      <vt:lpstr>How to Get Involved</vt:lpstr>
      <vt:lpstr>How to Get Involved (cont.)</vt:lpstr>
      <vt:lpstr>Closing</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Update</dc:title>
  <dc:creator>Meredith Ponder Whitmire</dc:creator>
  <cp:lastModifiedBy>Meredith Ponder Whitmire</cp:lastModifiedBy>
  <cp:revision>3</cp:revision>
  <dcterms:created xsi:type="dcterms:W3CDTF">2019-10-03T14:59:24Z</dcterms:created>
  <dcterms:modified xsi:type="dcterms:W3CDTF">2019-10-03T15:13:00Z</dcterms:modified>
</cp:coreProperties>
</file>